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41" r:id="rId4"/>
    <p:sldId id="342" r:id="rId5"/>
    <p:sldId id="312" r:id="rId6"/>
    <p:sldId id="314" r:id="rId7"/>
    <p:sldId id="315" r:id="rId8"/>
    <p:sldId id="343" r:id="rId9"/>
    <p:sldId id="318" r:id="rId10"/>
    <p:sldId id="320" r:id="rId11"/>
    <p:sldId id="321" r:id="rId12"/>
    <p:sldId id="322" r:id="rId13"/>
    <p:sldId id="319" r:id="rId14"/>
    <p:sldId id="323" r:id="rId15"/>
    <p:sldId id="344" r:id="rId16"/>
    <p:sldId id="324" r:id="rId17"/>
    <p:sldId id="325" r:id="rId18"/>
    <p:sldId id="326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46" r:id="rId28"/>
    <p:sldId id="336" r:id="rId29"/>
    <p:sldId id="337" r:id="rId30"/>
    <p:sldId id="345" r:id="rId31"/>
    <p:sldId id="327" r:id="rId32"/>
    <p:sldId id="338" r:id="rId33"/>
    <p:sldId id="339" r:id="rId34"/>
    <p:sldId id="340" r:id="rId35"/>
    <p:sldId id="313" r:id="rId36"/>
    <p:sldId id="317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9CE4B7A-4E2E-40AB-BDCD-A4028AF8A7DD}">
          <p14:sldIdLst>
            <p14:sldId id="256"/>
            <p14:sldId id="311"/>
            <p14:sldId id="341"/>
            <p14:sldId id="342"/>
            <p14:sldId id="312"/>
            <p14:sldId id="314"/>
            <p14:sldId id="315"/>
            <p14:sldId id="343"/>
            <p14:sldId id="318"/>
            <p14:sldId id="320"/>
            <p14:sldId id="321"/>
            <p14:sldId id="322"/>
            <p14:sldId id="319"/>
            <p14:sldId id="323"/>
            <p14:sldId id="344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6"/>
            <p14:sldId id="336"/>
            <p14:sldId id="337"/>
            <p14:sldId id="345"/>
            <p14:sldId id="327"/>
            <p14:sldId id="338"/>
            <p14:sldId id="339"/>
            <p14:sldId id="340"/>
          </p14:sldIdLst>
        </p14:section>
        <p14:section name="Backup" id="{F2316A23-C99C-403F-AFB2-32B7A8980DC7}">
          <p14:sldIdLst>
            <p14:sldId id="31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55"/>
    <a:srgbClr val="000000"/>
    <a:srgbClr val="021F56"/>
    <a:srgbClr val="4472C4"/>
    <a:srgbClr val="FFFFFF"/>
    <a:srgbClr val="68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outlineViewPr>
    <p:cViewPr>
      <p:scale>
        <a:sx n="33" d="100"/>
        <a:sy n="33" d="100"/>
      </p:scale>
      <p:origin x="0" y="-14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6D669D-19B9-423E-ACAF-F708CA8D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FC9B6C-0A3E-4F12-BC4E-3FB8A9193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8B479E-EA92-422C-9C84-EC5638A5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6324A03-56BB-40EE-9E07-F952800C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D5627DB-FBCE-465A-9889-63582FA7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92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F79F0D-BD87-434B-ADD9-26AC66C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224AD7E-1FD0-43E8-BD8E-C0BFB6B04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0141128-6898-440C-A5D9-0B7F19F8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772DCC1-26EF-4165-9598-A1D24650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77E96-118E-4B17-B3F3-3F3B76DC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30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82349CA-BBB7-4BF4-9DB7-1A929E27A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AADD28C-5D37-4338-BA62-D4AC806CA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FAA59B-0917-4E6B-BB35-D5359D56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7107B20-A0BF-4010-A5CF-E6983151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D8FC1E-E115-474E-A3F7-1216057B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05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B1C4A-045B-0643-9DB3-0D6E7F7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17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68935-6D53-EE45-9ADD-1E4C41F2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D7B31-1C16-1649-94AA-38CA9B65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3E142-16BA-BC47-BF8D-A8B114BE5DB5}" type="datetime1">
              <a:rPr lang="de-DE" smtClean="0"/>
              <a:t>19.05.2021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84693-BE81-684D-8CE4-E2C93BB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1844A-3809-C646-B958-3320882E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88792B-58AB-48A4-B7A7-B2716611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904" y="1086839"/>
            <a:ext cx="7782696" cy="55939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7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4B7FA1-C1D4-4A56-9770-272DC694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058578-D552-4CD7-98D9-D0318C88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3ECC46-3E11-4C4D-8835-3CE3224A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3A5F3D-FBE2-478C-B03E-67C74328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8796012-73AC-437E-BC51-070A6684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591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A162BB-DD47-41B8-9F19-E63685DB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F8B7EC6-69A8-4F67-B61C-F02CAD55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33A738-FFE7-4916-8723-9C54CF5F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78D1ED-4A23-4BF0-B1B8-D29E340A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94C147-C86C-479E-B835-C94EC5E2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964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17A36-5D73-4168-B00D-C2EDE06F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5888A4-070B-4956-A4B4-31B351AA8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F6E553-BB7B-469A-BCD8-AB580843B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0FE9BB5-2FAE-44BD-B2FE-72E3D02F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8810BB9-352E-4BA7-8A10-22B938DD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C78F6E-668A-4C36-82C1-E2CFF32E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189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84AA-E15B-4A90-9CEF-ACE2990F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26584E-3A02-47A1-99E4-6493AF4B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7B3D471-4A55-4A13-8758-859724E6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2B1607D-2331-4B48-8BD2-41C913BDF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670D47E-AA05-475D-B066-B252A0C09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4FA1F91-346E-4CC6-BBD8-5A8AD3A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8ECCF9F-CA44-400A-8744-5F7FC981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F7D8998-12DC-4C1F-89B0-B24F9AAD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798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B91F9-50C0-4BC4-870D-3CF90835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B701C5F-4C10-4E4E-AE06-A056062C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8F4AAC2-3311-42AF-BD8B-6C52BC6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8095A83-E73A-44F3-BB79-3A4EF5D8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8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461BB59-75F4-4730-89E0-FD506DD2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854668F-ECAB-4047-BED9-9A908BE6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B948469-AAAF-4535-95C3-9B1D116E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43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E25718-30A9-4510-B7A2-64DB23EF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1F6AEE-0430-4140-8BDB-B3E4EA0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F05A4D-2974-4EE3-85CD-DF2C2985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219E47-7EF1-4977-8A8F-7EAB7B99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B86427-8947-4314-84CB-4E8C24F5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021FED4-9ACB-431D-BB50-27BFD684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7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D7D277-BE1A-42C6-8C5D-00449515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D3121E-C49D-47CD-BC90-713E2D83A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0419446-7A15-47B6-9E21-FA10AD649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023EBF-4469-4617-B764-A509098F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DC53D84-5A84-4536-A529-70F60468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1FCADA-33A4-41E8-A7CA-A6AA67A9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25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39E5DDB-10F0-48A3-91AB-9A7A466E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046F50-AF89-4D9F-BD95-5D57371B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6921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www.bival.de/en/job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QUER01/FinanceModule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julianquernhei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0" Type="http://schemas.openxmlformats.org/officeDocument/2006/relationships/image" Target="../media/image26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ulianquernhei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val.de/en/jobs/" TargetMode="External"/><Relationship Id="rId5" Type="http://schemas.openxmlformats.org/officeDocument/2006/relationships/hyperlink" Target="https://github.com/QUER01/FinanceModule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FD36F6-CFDF-4BA9-A9DB-71C189F2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72" y="3252355"/>
            <a:ext cx="9144000" cy="1059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Corbel" panose="020B0503020204020204" pitchFamily="34" charset="0"/>
              </a:rPr>
              <a:t>Stock Price Prediction and Portfolio Optimization Using Recurrent Neural Networks and Autoencoders</a:t>
            </a:r>
            <a:endParaRPr lang="pl-PL" sz="3200" dirty="0">
              <a:latin typeface="Corbel" panose="020B0503020204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A4FCB6-5596-497B-9CC9-204C524D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9956"/>
            <a:ext cx="9144000" cy="65823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de-DE" sz="2100" dirty="0">
                <a:latin typeface="Corbel" panose="020B0503020204020204" pitchFamily="34" charset="0"/>
              </a:rPr>
              <a:t>Julian Quernheim					</a:t>
            </a:r>
          </a:p>
          <a:p>
            <a:pPr algn="l"/>
            <a:r>
              <a:rPr lang="de-DE" sz="17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Senior Consultant, BIVAL GmbH</a:t>
            </a:r>
          </a:p>
          <a:p>
            <a:pPr algn="l"/>
            <a:endParaRPr lang="pl-PL" dirty="0">
              <a:latin typeface="Corbel" panose="020B0503020204020204" pitchFamily="34" charset="0"/>
            </a:endParaRPr>
          </a:p>
        </p:txBody>
      </p:sp>
      <p:pic>
        <p:nvPicPr>
          <p:cNvPr id="17" name="Picture 2" descr="Linkedin, logo Kostenlos Symbol von Glypho">
            <a:extLst>
              <a:ext uri="{FF2B5EF4-FFF2-40B4-BE49-F238E27FC236}">
                <a16:creationId xmlns:a16="http://schemas.microsoft.com/office/drawing/2014/main" id="{AD322E07-ED59-4CC8-9E3F-77545997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916267"/>
            <a:ext cx="522866" cy="5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46C2EBE-A881-4EB0-B999-B5369F2EFDD3}"/>
              </a:ext>
            </a:extLst>
          </p:cNvPr>
          <p:cNvSpPr txBox="1"/>
          <p:nvPr/>
        </p:nvSpPr>
        <p:spPr>
          <a:xfrm>
            <a:off x="7121014" y="4966060"/>
            <a:ext cx="47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https://www.linkedin.com/in/julianquernheim/</a:t>
            </a:r>
            <a:r>
              <a:rPr lang="de-DE" dirty="0"/>
              <a:t> </a:t>
            </a:r>
          </a:p>
        </p:txBody>
      </p:sp>
      <p:pic>
        <p:nvPicPr>
          <p:cNvPr id="19" name="Picture 2" descr="GitHub Logos and Usage · GitHub">
            <a:extLst>
              <a:ext uri="{FF2B5EF4-FFF2-40B4-BE49-F238E27FC236}">
                <a16:creationId xmlns:a16="http://schemas.microsoft.com/office/drawing/2014/main" id="{8033DBAC-90CC-4CC7-8264-C41C5D73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454744"/>
            <a:ext cx="522000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68934-AA6E-4A46-88FA-7A67F4C53904}"/>
              </a:ext>
            </a:extLst>
          </p:cNvPr>
          <p:cNvSpPr txBox="1"/>
          <p:nvPr/>
        </p:nvSpPr>
        <p:spPr>
          <a:xfrm>
            <a:off x="7121014" y="45152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https://github.com/QUER01/FinanceModule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039E9C-1857-4B37-8B81-E83D71CF40A7}"/>
              </a:ext>
            </a:extLst>
          </p:cNvPr>
          <p:cNvSpPr txBox="1"/>
          <p:nvPr/>
        </p:nvSpPr>
        <p:spPr>
          <a:xfrm>
            <a:off x="7126239" y="5416899"/>
            <a:ext cx="66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https://www.bival.de/en/jobs/</a:t>
            </a:r>
            <a:r>
              <a:rPr lang="de-DE" dirty="0"/>
              <a:t>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BF04ACA-0BDC-4C78-B2AD-AAAE99E95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9" y="5546577"/>
            <a:ext cx="1085559" cy="2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How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work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?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9E8275-A838-4C7F-8572-4C1B342A1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E8B498F-9A1F-489B-A8DB-2DDC2799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214396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are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Autoencoders?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A5642324-8169-43FC-85C6-C543CCC86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outlier detection</a:t>
            </a:r>
            <a:r>
              <a:rPr lang="en-US" sz="1400" b="1" dirty="0">
                <a:latin typeface="Corbel" panose="020B050302020402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F5DFBB6-C178-4922-AC10-03C8697E8887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40F27D5-2AA8-4B93-BD4A-06207AD9220E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163CFCD9-D2BC-482F-8410-4944B0A94700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3FDBEA1A-8C45-4D9D-9CEC-507E36F772AC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01BAE5C-F4E8-4FF4-B915-C7FAE1157904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B65B5DF-97EF-485F-856C-0BCB705455A5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216A08AB-A45A-4090-B856-A02C55EE3DA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6FD831D-EB28-49A9-82D9-1650A645F07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56808DA-E872-4D52-BC3F-18BA74887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120" y="2068617"/>
            <a:ext cx="5499069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E780CE7-3E73-4843-8D1F-716EAC67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Data, </a:t>
            </a:r>
            <a:r>
              <a:rPr lang="de-DE" dirty="0" err="1">
                <a:latin typeface="Corbel" panose="020B0503020204020204" pitchFamily="34" charset="0"/>
              </a:rPr>
              <a:t>Methodology</a:t>
            </a:r>
            <a:r>
              <a:rPr lang="de-DE" dirty="0">
                <a:latin typeface="Corbel" panose="020B0503020204020204" pitchFamily="34" charset="0"/>
              </a:rPr>
              <a:t> &amp; </a:t>
            </a:r>
            <a:r>
              <a:rPr lang="de-DE" dirty="0" err="1">
                <a:latin typeface="Corbel" panose="020B0503020204020204" pitchFamily="34" charset="0"/>
              </a:rPr>
              <a:t>Results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4D0B6C-EC8D-4373-AB14-8F39B7FD1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88ED71-5800-4BB5-B610-1D8B45A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451A5-CC4C-400A-90FD-AD96F23D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316E-64B2-417F-8668-5D9BF2F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Data, </a:t>
            </a:r>
            <a:r>
              <a:rPr lang="de-DE" dirty="0" err="1">
                <a:latin typeface="Corbel" panose="020B0503020204020204" pitchFamily="34" charset="0"/>
              </a:rPr>
              <a:t>Methodology</a:t>
            </a:r>
            <a:r>
              <a:rPr lang="de-DE" dirty="0">
                <a:latin typeface="Corbel" panose="020B0503020204020204" pitchFamily="34" charset="0"/>
              </a:rPr>
              <a:t> &amp; </a:t>
            </a:r>
            <a:r>
              <a:rPr lang="de-DE" dirty="0" err="1">
                <a:latin typeface="Corbel" panose="020B0503020204020204" pitchFamily="34" charset="0"/>
              </a:rPr>
              <a:t>Results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EA1CDB-7F91-4B1F-916C-BF0FC6F8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EFFE33-4D5F-4320-8FC4-775D624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7" name="Tabelle 114">
            <a:extLst>
              <a:ext uri="{FF2B5EF4-FFF2-40B4-BE49-F238E27FC236}">
                <a16:creationId xmlns:a16="http://schemas.microsoft.com/office/drawing/2014/main" id="{4FE81BFD-8BFD-47CF-A312-FC8F29BD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40950"/>
              </p:ext>
            </p:extLst>
          </p:nvPr>
        </p:nvGraphicFramePr>
        <p:xfrm>
          <a:off x="6425870" y="2112384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best.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366BDF38-4FBA-439E-8EC7-F6EB2F51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71" y="3071903"/>
            <a:ext cx="261416" cy="28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6F492E-9C32-47C7-B75F-818880F9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71" y="3931179"/>
            <a:ext cx="261416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693575-43B5-434F-9412-F97BC15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71" y="4877154"/>
            <a:ext cx="261416" cy="288000"/>
          </a:xfrm>
          <a:prstGeom prst="rect">
            <a:avLst/>
          </a:prstGeom>
        </p:spPr>
      </p:pic>
      <p:graphicFrame>
        <p:nvGraphicFramePr>
          <p:cNvPr id="11" name="Tabelle 114">
            <a:extLst>
              <a:ext uri="{FF2B5EF4-FFF2-40B4-BE49-F238E27FC236}">
                <a16:creationId xmlns:a16="http://schemas.microsoft.com/office/drawing/2014/main" id="{60A418BA-3802-4F7E-9393-8430552F8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06739"/>
              </p:ext>
            </p:extLst>
          </p:nvPr>
        </p:nvGraphicFramePr>
        <p:xfrm>
          <a:off x="6425870" y="3012384"/>
          <a:ext cx="512750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F7B3B4FB-8B40-4441-BD18-0F92FA6E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71" y="2199699"/>
            <a:ext cx="261416" cy="2880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9B99958-ECCA-4739-AAE7-94995C6EC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14624"/>
              </p:ext>
            </p:extLst>
          </p:nvPr>
        </p:nvGraphicFramePr>
        <p:xfrm>
          <a:off x="6425870" y="4804788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7675" marR="0" lvl="0" indent="-184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Apply linear portfolio optimization and find the optimal stocks for the portfolio by optimizing the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sharpe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ratio.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7277D30-FF83-4ADB-A019-F0B8B217D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87781"/>
              </p:ext>
            </p:extLst>
          </p:nvPr>
        </p:nvGraphicFramePr>
        <p:xfrm>
          <a:off x="6425870" y="3905856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7675" marR="0" lvl="0" indent="-184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matrix.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15" name="Ellipse 14">
            <a:extLst>
              <a:ext uri="{FF2B5EF4-FFF2-40B4-BE49-F238E27FC236}">
                <a16:creationId xmlns:a16="http://schemas.microsoft.com/office/drawing/2014/main" id="{5C35454F-628C-46D7-831A-BE828200AF5D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8E3931-A193-45BA-8ED7-E9712209FAC4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BAD6021-9E7B-4586-9E2D-0ECBC67126FB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7D1DE1F-7689-48C9-9256-DA1A357B7833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C5C2983-3098-4E2F-97B6-AB398DC3EDBF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88CD2D-26E5-419B-8E8A-721F1D5686D5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CC84F4B-7339-4CA9-B60F-B6F023502AE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A86CB72-D06A-471D-A726-851F209C08F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FEBDA56-FE23-4B72-8754-E80224419C6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DD4262-2B7E-44F6-AF3B-004B97576A76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 descr="Filter">
            <a:extLst>
              <a:ext uri="{FF2B5EF4-FFF2-40B4-BE49-F238E27FC236}">
                <a16:creationId xmlns:a16="http://schemas.microsoft.com/office/drawing/2014/main" id="{AF27048C-917C-45BD-8673-E0349C0AD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26" name="Grafik 25" descr="Aufwärtstrend">
            <a:extLst>
              <a:ext uri="{FF2B5EF4-FFF2-40B4-BE49-F238E27FC236}">
                <a16:creationId xmlns:a16="http://schemas.microsoft.com/office/drawing/2014/main" id="{B378B272-23EA-46E9-BBA5-13134E5CE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345119E-A55D-49D6-A440-2CDDE9A86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D93A67BF-B83B-4179-871A-6F73A15291A5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394DB26-5791-4579-8B28-9A61EBD1A4C2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344A79B-59EF-44DA-9197-47720B7D0661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58F8D3-F6DE-4F11-BDB0-5A0AE39B6097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54BD19C-D080-44C8-B3E6-AA066FFB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9A50BDB-DA38-4CD7-AFD0-9AF3C3AC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34" name="Pfeil: gestreift nach rechts 33">
            <a:extLst>
              <a:ext uri="{FF2B5EF4-FFF2-40B4-BE49-F238E27FC236}">
                <a16:creationId xmlns:a16="http://schemas.microsoft.com/office/drawing/2014/main" id="{E8D49D78-0D81-44A4-8EBA-E8C3307E1DCA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: gestreift nach rechts 34">
            <a:extLst>
              <a:ext uri="{FF2B5EF4-FFF2-40B4-BE49-F238E27FC236}">
                <a16:creationId xmlns:a16="http://schemas.microsoft.com/office/drawing/2014/main" id="{DC8EDFFB-F200-43FB-8A48-186236CFCDCF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 descr="Bleistift">
            <a:extLst>
              <a:ext uri="{FF2B5EF4-FFF2-40B4-BE49-F238E27FC236}">
                <a16:creationId xmlns:a16="http://schemas.microsoft.com/office/drawing/2014/main" id="{0C47D850-65B2-46B3-BD13-6E954249B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82122F3-482E-44D4-8146-6ECE6A48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BB33207-061D-4F35-A252-C822C830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3F9DE014-6A02-4FE3-B8D9-E36EF7D10018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43977594-8081-4E1E-9C45-9131B3EA0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7782696" cy="559399"/>
          </a:xfrm>
        </p:spPr>
        <p:txBody>
          <a:bodyPr>
            <a:noAutofit/>
          </a:bodyPr>
          <a:lstStyle/>
          <a:p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Focus,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, clean and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optimize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. </a:t>
            </a:r>
          </a:p>
          <a:p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Autoencoder, LSTMs,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Shrinkage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Estimator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 and Linear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Optimization</a:t>
            </a:r>
            <a:endParaRPr lang="en-US" sz="1600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6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698018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u="sng" dirty="0" err="1">
                <a:latin typeface="Corbel" panose="020B0503020204020204" pitchFamily="34" charset="0"/>
              </a:rPr>
              <a:t>Dateset</a:t>
            </a:r>
            <a:r>
              <a:rPr lang="de-DE" sz="1600" b="1" u="sng" dirty="0">
                <a:latin typeface="Corbel" panose="020B0503020204020204" pitchFamily="34" charset="0"/>
              </a:rPr>
              <a:t> 1 (</a:t>
            </a:r>
            <a:r>
              <a:rPr lang="de-DE" sz="1600" b="1" u="sng" dirty="0" err="1">
                <a:latin typeface="Corbel" panose="020B0503020204020204" pitchFamily="34" charset="0"/>
              </a:rPr>
              <a:t>only</a:t>
            </a:r>
            <a:r>
              <a:rPr lang="de-DE" sz="1600" b="1" u="sng" dirty="0">
                <a:latin typeface="Corbel" panose="020B0503020204020204" pitchFamily="34" charset="0"/>
              </a:rPr>
              <a:t> </a:t>
            </a:r>
            <a:r>
              <a:rPr lang="de-DE" sz="1600" b="1" u="sng" dirty="0" err="1">
                <a:latin typeface="Corbel" panose="020B0503020204020204" pitchFamily="34" charset="0"/>
              </a:rPr>
              <a:t>stocks</a:t>
            </a:r>
            <a:r>
              <a:rPr lang="de-DE" sz="1600" b="1" u="sng" dirty="0">
                <a:latin typeface="Corbel" panose="020B0503020204020204" pitchFamily="34" charset="0"/>
              </a:rPr>
              <a:t>):</a:t>
            </a:r>
          </a:p>
          <a:p>
            <a:pPr marL="285750" indent="-285750">
              <a:tabLst>
                <a:tab pos="263525" algn="l"/>
                <a:tab pos="355600" algn="l"/>
              </a:tabLst>
            </a:pPr>
            <a:r>
              <a:rPr lang="de-DE" sz="1600" dirty="0">
                <a:latin typeface="Corbel" panose="020B0503020204020204" pitchFamily="34" charset="0"/>
              </a:rPr>
              <a:t>Stock </a:t>
            </a:r>
            <a:r>
              <a:rPr lang="de-DE" sz="1600" dirty="0" err="1">
                <a:latin typeface="Corbel" panose="020B0503020204020204" pitchFamily="34" charset="0"/>
              </a:rPr>
              <a:t>exchanges</a:t>
            </a:r>
            <a:r>
              <a:rPr lang="de-DE" sz="1600" dirty="0">
                <a:latin typeface="Corbel" panose="020B0503020204020204" pitchFamily="34" charset="0"/>
              </a:rPr>
              <a:t>:	     </a:t>
            </a:r>
            <a:r>
              <a:rPr lang="en-US" sz="1600" dirty="0">
                <a:latin typeface="Corbel" panose="020B0503020204020204" pitchFamily="34" charset="0"/>
              </a:rPr>
              <a:t>NYSE and NASDAQ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tabLst>
                <a:tab pos="263525" algn="l"/>
                <a:tab pos="355600" algn="l"/>
              </a:tabLst>
            </a:pPr>
            <a:r>
              <a:rPr lang="en-US" sz="1600" dirty="0">
                <a:latin typeface="Corbel" panose="020B0503020204020204" pitchFamily="34" charset="0"/>
              </a:rPr>
              <a:t>Tickers:	     5685 (only stocks)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355600" algn="l"/>
              </a:tabLst>
            </a:pPr>
            <a:r>
              <a:rPr lang="de-DE" sz="1600" dirty="0">
                <a:latin typeface="Corbel" panose="020B0503020204020204" pitchFamily="34" charset="0"/>
              </a:rPr>
              <a:t>Range:		     2014 -2018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355600" algn="l"/>
              </a:tabLst>
            </a:pPr>
            <a:r>
              <a:rPr lang="en-US" sz="1600" dirty="0">
                <a:latin typeface="Corbel" panose="020B0503020204020204" pitchFamily="34" charset="0"/>
              </a:rPr>
              <a:t>Final dataset: 	      [1000 rows x 13925 columns]</a:t>
            </a:r>
            <a:endParaRPr lang="de-DE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600" b="1" u="sng" dirty="0" err="1">
                <a:latin typeface="Corbel" panose="020B0503020204020204" pitchFamily="34" charset="0"/>
              </a:rPr>
              <a:t>Dateset</a:t>
            </a:r>
            <a:r>
              <a:rPr lang="de-DE" sz="1600" b="1" u="sng" dirty="0">
                <a:latin typeface="Corbel" panose="020B0503020204020204" pitchFamily="34" charset="0"/>
              </a:rPr>
              <a:t> 2 (</a:t>
            </a:r>
            <a:r>
              <a:rPr lang="de-DE" sz="1600" b="1" u="sng" dirty="0" err="1">
                <a:latin typeface="Corbel" panose="020B0503020204020204" pitchFamily="34" charset="0"/>
              </a:rPr>
              <a:t>only</a:t>
            </a:r>
            <a:r>
              <a:rPr lang="de-DE" sz="1600" b="1" u="sng" dirty="0">
                <a:latin typeface="Corbel" panose="020B0503020204020204" pitchFamily="34" charset="0"/>
              </a:rPr>
              <a:t> ETFs):</a:t>
            </a:r>
          </a:p>
          <a:p>
            <a:pPr marL="285750" indent="-285750"/>
            <a:r>
              <a:rPr lang="de-DE" sz="1600" dirty="0">
                <a:latin typeface="Corbel" panose="020B0503020204020204" pitchFamily="34" charset="0"/>
              </a:rPr>
              <a:t>Stock </a:t>
            </a:r>
            <a:r>
              <a:rPr lang="de-DE" sz="1600" dirty="0" err="1">
                <a:latin typeface="Corbel" panose="020B0503020204020204" pitchFamily="34" charset="0"/>
              </a:rPr>
              <a:t>exchanges</a:t>
            </a:r>
            <a:r>
              <a:rPr lang="de-DE" sz="1600" dirty="0">
                <a:latin typeface="Corbel" panose="020B0503020204020204" pitchFamily="34" charset="0"/>
              </a:rPr>
              <a:t>:	     Frankfurt</a:t>
            </a: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Tickers:	     1098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orbel" panose="020B0503020204020204" pitchFamily="34" charset="0"/>
              </a:rPr>
              <a:t>Range:		     2020-current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Final dataset: 	     [1000 rows x 4318 columns]</a:t>
            </a: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1C75EF-0A9E-4E4C-B812-36F583D8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08" b="43029"/>
          <a:stretch/>
        </p:blipFill>
        <p:spPr>
          <a:xfrm>
            <a:off x="5493982" y="1720301"/>
            <a:ext cx="6634232" cy="20793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97578DA-56A3-4E56-B884-32225E4F0638}"/>
              </a:ext>
            </a:extLst>
          </p:cNvPr>
          <p:cNvSpPr txBox="1"/>
          <p:nvPr/>
        </p:nvSpPr>
        <p:spPr>
          <a:xfrm>
            <a:off x="5430196" y="606982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43C1384-4D2E-4862-8D3A-C0011498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82" y="4136100"/>
            <a:ext cx="6634232" cy="18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8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580045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/>
          </a:p>
          <a:p>
            <a:endParaRPr lang="de-DE" sz="1600"/>
          </a:p>
          <a:p>
            <a:endParaRPr lang="de-DE" sz="1600"/>
          </a:p>
          <a:p>
            <a:r>
              <a:rPr lang="de-DE" sz="1600"/>
              <a:t>Dataset:  		daily-historical-stock-prices-1970-2018</a:t>
            </a:r>
          </a:p>
          <a:p>
            <a:r>
              <a:rPr lang="de-DE" sz="1600"/>
              <a:t>Source:			Kaggle</a:t>
            </a:r>
          </a:p>
          <a:p>
            <a:r>
              <a:rPr lang="de-DE" sz="1600"/>
              <a:t>Stock exchanges		</a:t>
            </a:r>
            <a:r>
              <a:rPr lang="en-US" sz="1600"/>
              <a:t>NYSE and NASDAQ</a:t>
            </a:r>
            <a:endParaRPr lang="de-DE" sz="1600"/>
          </a:p>
          <a:p>
            <a:r>
              <a:rPr lang="de-DE" sz="1600"/>
              <a:t>Dataset dimension:	</a:t>
            </a:r>
            <a:r>
              <a:rPr lang="en-US" sz="1600"/>
              <a:t>[20973889 rows x 8 columns]</a:t>
            </a:r>
            <a:endParaRPr lang="de-DE" sz="1600"/>
          </a:p>
          <a:p>
            <a:r>
              <a:rPr lang="en-US" sz="1600"/>
              <a:t>Tickers:			5685</a:t>
            </a:r>
          </a:p>
          <a:p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F4D3EF-EEB3-47E5-B120-396EE049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F819EFB-CF55-4655-9E4A-14E3FD69CFD2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00826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55768-9BE5-4474-AC65-7534184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DAC52B-B83A-4F60-9986-50CEF19A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13AB11-4C9E-4F50-B09B-98FFB42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3EDF42-311F-44E8-BAE7-424D064B8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C055AD-7F04-4D02-86EE-5DB41E0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73BDD2C-EC7E-47E5-BFEC-1DCC87CB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orbel" panose="020B0503020204020204" pitchFamily="34" charset="0"/>
              </a:rPr>
              <a:t>Selected  last 1000 </a:t>
            </a:r>
            <a:r>
              <a:rPr lang="de-DE" sz="1600" dirty="0" err="1">
                <a:latin typeface="Corbel" panose="020B0503020204020204" pitchFamily="34" charset="0"/>
              </a:rPr>
              <a:t>days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from</a:t>
            </a:r>
            <a:r>
              <a:rPr lang="de-DE" sz="1600" dirty="0">
                <a:latin typeface="Corbel" panose="020B0503020204020204" pitchFamily="34" charset="0"/>
              </a:rPr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rbel" panose="020B0503020204020204" pitchFamily="34" charset="0"/>
              </a:rPr>
              <a:t>Transformed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each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ticker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columns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Final dataset: [1000 rows x 13925 columns]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61377-D587-4998-983D-3223AFAD4D77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1253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31E5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F46F4C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rgbClr val="F46F4C"/>
              </a:solidFill>
              <a:latin typeface="Corbel" panose="020B0503020204020204" pitchFamily="34" charset="0"/>
            </a:endParaRPr>
          </a:p>
        </p:txBody>
      </p:sp>
      <p:sp>
        <p:nvSpPr>
          <p:cNvPr id="196" name="Inhaltsplatzhalter 2">
            <a:extLst>
              <a:ext uri="{FF2B5EF4-FFF2-40B4-BE49-F238E27FC236}">
                <a16:creationId xmlns:a16="http://schemas.microsoft.com/office/drawing/2014/main" id="{8BC761A3-00F9-4977-9286-48DB6F77CB67}"/>
              </a:ext>
            </a:extLst>
          </p:cNvPr>
          <p:cNvSpPr txBox="1">
            <a:spLocks/>
          </p:cNvSpPr>
          <p:nvPr/>
        </p:nvSpPr>
        <p:spPr>
          <a:xfrm>
            <a:off x="688339" y="2092801"/>
            <a:ext cx="4823153" cy="212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Intuition: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The stocks with the lowest recreation error (L2-norm)  represent the market better. They are less volatile and are considered to be similar to large cap stocks.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B307C4AE-09C1-4118-8686-3A8BFCB81D98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25846445-95D1-4B05-83D1-92D2F91F7AAE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31A51C3E-6A86-4D75-B127-7E0BDE7AD41E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0" name="Freihandform: Form 199">
            <a:extLst>
              <a:ext uri="{FF2B5EF4-FFF2-40B4-BE49-F238E27FC236}">
                <a16:creationId xmlns:a16="http://schemas.microsoft.com/office/drawing/2014/main" id="{45458D9C-D72B-47C3-AA02-85FD189E4FB7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4C4C3018-FE66-4AC3-953D-4ADB3C8764C1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2" name="Freihandform: Form 201">
            <a:extLst>
              <a:ext uri="{FF2B5EF4-FFF2-40B4-BE49-F238E27FC236}">
                <a16:creationId xmlns:a16="http://schemas.microsoft.com/office/drawing/2014/main" id="{69CC6176-6043-415D-8072-9251176F8D50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F4C47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FC4DA0F4-05EE-4E24-86A0-E7AF866398D2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9F025FBF-31B3-4A9B-8A1D-D9028649503D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3DC45B68-EBD6-418D-B2B8-073973600AE7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DBFF740E-A809-4EDA-8D3C-9B01C8E21EDF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6B235FB2-644C-4336-9363-CED16B1A14A0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8" name="Pfeil: nach rechts 207">
            <a:extLst>
              <a:ext uri="{FF2B5EF4-FFF2-40B4-BE49-F238E27FC236}">
                <a16:creationId xmlns:a16="http://schemas.microsoft.com/office/drawing/2014/main" id="{B39CACF0-C696-4642-8F85-726491C80C0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9" name="Pfeil: nach rechts 208">
            <a:extLst>
              <a:ext uri="{FF2B5EF4-FFF2-40B4-BE49-F238E27FC236}">
                <a16:creationId xmlns:a16="http://schemas.microsoft.com/office/drawing/2014/main" id="{0D1D3732-3CC8-4845-BD76-4B3AB7B49C9B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D75EA5D-4206-4275-83AC-EF5B8A179C52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1" name="Gerader Verbinder 210">
            <a:extLst>
              <a:ext uri="{FF2B5EF4-FFF2-40B4-BE49-F238E27FC236}">
                <a16:creationId xmlns:a16="http://schemas.microsoft.com/office/drawing/2014/main" id="{2900A8AA-CB73-468B-8505-0A3C6DFDC299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2" name="Gerader Verbinder 211">
            <a:extLst>
              <a:ext uri="{FF2B5EF4-FFF2-40B4-BE49-F238E27FC236}">
                <a16:creationId xmlns:a16="http://schemas.microsoft.com/office/drawing/2014/main" id="{32547D29-684B-4480-A4A0-48AE22759CA9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C7A4DB57-4341-4AA8-840C-C99E7AFFFE58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EC27CAAB-D226-49C8-B1F9-FBA99C22B4A6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F85FA7-1E94-4DDC-93AB-28D74073E581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C8A7F9FC-7806-451F-A97B-FF7331BA1B13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2EDDC19C-474D-40D3-A57C-54EBB7817735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49B60FA5-569A-4D80-BE53-EC7230C0485B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4D5AB6CA-FEE7-45D4-BDB3-90DE8EB4D2DF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3243A6D3-C2FF-48D1-8431-335D51525B9F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1" name="Gerader Verbinder 220">
            <a:extLst>
              <a:ext uri="{FF2B5EF4-FFF2-40B4-BE49-F238E27FC236}">
                <a16:creationId xmlns:a16="http://schemas.microsoft.com/office/drawing/2014/main" id="{63155C7F-36D4-41C1-B790-E22F6956B42A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CC12440B-BC90-4DB7-BEB0-739BA294EB72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8DB81EA5-7C0E-4AB1-909E-9EE2794052BB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4" name="Gerader Verbinder 223">
            <a:extLst>
              <a:ext uri="{FF2B5EF4-FFF2-40B4-BE49-F238E27FC236}">
                <a16:creationId xmlns:a16="http://schemas.microsoft.com/office/drawing/2014/main" id="{76C89B86-8BBB-4BE9-B046-C7494159ED6A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0E7D69B6-8539-471C-A6A7-E8EC2D016D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6" name="Gerader Verbinder 225">
            <a:extLst>
              <a:ext uri="{FF2B5EF4-FFF2-40B4-BE49-F238E27FC236}">
                <a16:creationId xmlns:a16="http://schemas.microsoft.com/office/drawing/2014/main" id="{BF31C635-FAB5-4F30-B1BA-3AAA642AE169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FB6AB14E-A2A6-4940-B3B1-DCB75C3726D0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8" name="Gerader Verbinder 227">
            <a:extLst>
              <a:ext uri="{FF2B5EF4-FFF2-40B4-BE49-F238E27FC236}">
                <a16:creationId xmlns:a16="http://schemas.microsoft.com/office/drawing/2014/main" id="{F0693A47-5ECA-475E-AC21-5C5513C213BF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4F20AF53-0C08-41DD-AB48-C461AD50650C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C18988A4-92C6-4AF3-9CD6-36532477FEC8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1" name="Gerader Verbinder 230">
            <a:extLst>
              <a:ext uri="{FF2B5EF4-FFF2-40B4-BE49-F238E27FC236}">
                <a16:creationId xmlns:a16="http://schemas.microsoft.com/office/drawing/2014/main" id="{7DB8E711-1D6B-4B2E-A763-7E6146B7ACAA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2" name="Gerader Verbinder 231">
            <a:extLst>
              <a:ext uri="{FF2B5EF4-FFF2-40B4-BE49-F238E27FC236}">
                <a16:creationId xmlns:a16="http://schemas.microsoft.com/office/drawing/2014/main" id="{590392FF-CE60-4F3A-BD76-FC71737D5AC8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D4A97878-657F-41A2-B1B4-29D603099580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B14B8DD1-7812-4DA7-BABF-890B667A4CEA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DBAA3C83-BEEA-46D3-8E98-6179974CEABD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8BAECA4A-D593-4098-8C75-5B5693D7A9B6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D9E9810C-AF3A-499F-BECC-9ECEB4EEF12D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657D9814-6E89-4FA9-B859-AC2798B2ECC0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EC709012-5362-491D-8EBF-0D1C94538160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B4F3F768-AF15-4923-B460-481976909654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2F7E1797-221E-41CA-8309-68E5A146D093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FE2BD4A0-B094-4EF1-BE5B-A6240AA6911B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3733A735-9B50-41A6-96A9-EB5A717F2730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96A3AA8A-6421-458C-A7E0-181BB326EB5C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66493D39-93C9-4279-8DCE-67FB02C445FA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205C6F6E-5D03-4E48-8063-321782AB5F3A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A143CCA5-18E9-458F-B7E7-1F7A7950C26F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7AAFD60A-66F4-458B-A5A2-D79DE56E7531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4594DE70-4EF7-444D-8F47-5E33350574E7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A4BA2FAF-A365-46D6-A89B-9B47973592F2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4E8974D2-AFD6-4566-AB9A-C3051ABB4F03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82341BA0-BD82-49E7-901A-0BC9F2841629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6009CAFE-B568-426F-9226-61CA81548B23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0D1B02B9-DAB6-454C-AEFD-619F2044596D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179DE86C-E67B-4783-B79E-419706E2E6A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C1FCEE19-6241-47C0-B790-E9A8A6287A5F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B74903F8-B48A-4E53-BB6E-6B42AA9FC120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40F078C3-3CBC-4076-B07B-CE916E7346FC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AC105F8A-7AE9-4F3C-82F2-7D59331E297A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0" name="Gerader Verbinder 259">
            <a:extLst>
              <a:ext uri="{FF2B5EF4-FFF2-40B4-BE49-F238E27FC236}">
                <a16:creationId xmlns:a16="http://schemas.microsoft.com/office/drawing/2014/main" id="{37A1A49C-3824-40C2-82AA-9334FADA962E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E3DBC298-59B3-49E6-92E3-78725C07CA68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2" name="Gerader Verbinder 261">
            <a:extLst>
              <a:ext uri="{FF2B5EF4-FFF2-40B4-BE49-F238E27FC236}">
                <a16:creationId xmlns:a16="http://schemas.microsoft.com/office/drawing/2014/main" id="{20176AB5-7C38-4BB6-9AB9-3A19ED0F934C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10EF37A8-EF1D-4284-A09D-3EEC875CA4E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7B39A15C-953B-414A-BB7B-FA9E5F31D98B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769B89A5-243A-4C5F-9CD3-FE72C9C73065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6" name="Textfeld 265">
            <a:extLst>
              <a:ext uri="{FF2B5EF4-FFF2-40B4-BE49-F238E27FC236}">
                <a16:creationId xmlns:a16="http://schemas.microsoft.com/office/drawing/2014/main" id="{E10B7DEF-F497-4617-9595-2FB375F3CD5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7" name="Textfeld 266">
            <a:extLst>
              <a:ext uri="{FF2B5EF4-FFF2-40B4-BE49-F238E27FC236}">
                <a16:creationId xmlns:a16="http://schemas.microsoft.com/office/drawing/2014/main" id="{E1D04A6A-6662-4716-BE73-495E09D2BB40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68" name="Gerader Verbinder 267">
            <a:extLst>
              <a:ext uri="{FF2B5EF4-FFF2-40B4-BE49-F238E27FC236}">
                <a16:creationId xmlns:a16="http://schemas.microsoft.com/office/drawing/2014/main" id="{93C8B2C2-3224-45F3-B65C-0D03CCFA7A1E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9" name="Gerader Verbinder 268">
            <a:extLst>
              <a:ext uri="{FF2B5EF4-FFF2-40B4-BE49-F238E27FC236}">
                <a16:creationId xmlns:a16="http://schemas.microsoft.com/office/drawing/2014/main" id="{6FFC9ECE-2997-4C92-9A97-BBB28F71D97C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0" name="Gerader Verbinder 269">
            <a:extLst>
              <a:ext uri="{FF2B5EF4-FFF2-40B4-BE49-F238E27FC236}">
                <a16:creationId xmlns:a16="http://schemas.microsoft.com/office/drawing/2014/main" id="{6EDC0B7B-C9C4-4B38-87D5-28ABE450996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ADF82FCD-9C63-4EFC-B0F3-FE229EA76F74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2" name="Gerader Verbinder 271">
            <a:extLst>
              <a:ext uri="{FF2B5EF4-FFF2-40B4-BE49-F238E27FC236}">
                <a16:creationId xmlns:a16="http://schemas.microsoft.com/office/drawing/2014/main" id="{BEB204BA-F6E6-4BA3-9556-D51E857BB048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3" name="Gerader Verbinder 272">
            <a:extLst>
              <a:ext uri="{FF2B5EF4-FFF2-40B4-BE49-F238E27FC236}">
                <a16:creationId xmlns:a16="http://schemas.microsoft.com/office/drawing/2014/main" id="{92683F2F-6573-4B96-A380-65EF44117E42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4" name="Gerader Verbinder 273">
            <a:extLst>
              <a:ext uri="{FF2B5EF4-FFF2-40B4-BE49-F238E27FC236}">
                <a16:creationId xmlns:a16="http://schemas.microsoft.com/office/drawing/2014/main" id="{2E8F5A40-EE74-46AF-904F-CCD547CC2B17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DB18DFFF-33D5-4A51-B994-4ABAA487C52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23F18046-6556-4248-A38D-B0A83909E409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6A3D7707-6566-4F5E-A0F0-14DE6B448B0F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s1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2042F1A-7EAB-41A9-9FF5-7E9B129828B1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…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A026454C-4C08-45AF-8ABB-E950222F9B37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S_n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D9C8066A-BDFC-4245-B338-BDE9989207D0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t1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044703FB-D24F-4C51-A2CA-1DB1039EDCEC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t_n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2" name="Geschweifte Klammer rechts 281">
            <a:extLst>
              <a:ext uri="{FF2B5EF4-FFF2-40B4-BE49-F238E27FC236}">
                <a16:creationId xmlns:a16="http://schemas.microsoft.com/office/drawing/2014/main" id="{8466032B-D462-4ADB-B8E6-14357AB56DAB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6A413D3D-D640-4F0F-85FB-82120293C184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L2-Norm and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select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best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recreated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stocks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4A22DA1-74CC-4358-8F79-144A62AB7C5B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285" name="Grafik 284" descr="Filter">
            <a:extLst>
              <a:ext uri="{FF2B5EF4-FFF2-40B4-BE49-F238E27FC236}">
                <a16:creationId xmlns:a16="http://schemas.microsoft.com/office/drawing/2014/main" id="{CC45077A-7165-4430-8FFE-F85840C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286" name="Textfeld 285">
            <a:extLst>
              <a:ext uri="{FF2B5EF4-FFF2-40B4-BE49-F238E27FC236}">
                <a16:creationId xmlns:a16="http://schemas.microsoft.com/office/drawing/2014/main" id="{E70542C3-3250-4BAA-A102-1D47151B74DA}"/>
              </a:ext>
            </a:extLst>
          </p:cNvPr>
          <p:cNvSpPr txBox="1"/>
          <p:nvPr/>
        </p:nvSpPr>
        <p:spPr>
          <a:xfrm>
            <a:off x="8433154" y="5043959"/>
            <a:ext cx="268040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Top 1000 </a:t>
            </a:r>
            <a:r>
              <a:rPr lang="de-DE" sz="1200" dirty="0" err="1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 / 200 ETFs</a:t>
            </a:r>
          </a:p>
        </p:txBody>
      </p:sp>
      <p:sp>
        <p:nvSpPr>
          <p:cNvPr id="103" name="Titel 1">
            <a:extLst>
              <a:ext uri="{FF2B5EF4-FFF2-40B4-BE49-F238E27FC236}">
                <a16:creationId xmlns:a16="http://schemas.microsoft.com/office/drawing/2014/main" id="{1F2DE8E3-CA89-405F-AF79-1EDB9CD4411A}"/>
              </a:ext>
            </a:extLst>
          </p:cNvPr>
          <p:cNvSpPr txBox="1">
            <a:spLocks/>
          </p:cNvSpPr>
          <p:nvPr/>
        </p:nvSpPr>
        <p:spPr>
          <a:xfrm>
            <a:off x="1459345" y="365125"/>
            <a:ext cx="9894455" cy="71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699AA828-98C7-41DA-BCA4-81E0EC97A427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6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8" name="Grafik 97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FDD29ED2-B580-4709-822C-66845C8D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8DC11629-5889-433A-9681-7437475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62B405C3-B359-470E-82AF-A1C94F90677C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decreases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volatility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sz="1800" dirty="0">
              <a:solidFill>
                <a:srgbClr val="031E55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C04455-2A19-4F11-90F4-8F64AB075602}"/>
              </a:ext>
            </a:extLst>
          </p:cNvPr>
          <p:cNvSpPr txBox="1"/>
          <p:nvPr/>
        </p:nvSpPr>
        <p:spPr>
          <a:xfrm>
            <a:off x="487680" y="5512262"/>
            <a:ext cx="969855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volatility deviation for ETFS and stocks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full dataset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challenger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filtered dataset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D5945F-6063-45DB-85CB-57832C3F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537" y="1654085"/>
            <a:ext cx="7181468" cy="41891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72D9B6-B7FE-4577-A789-A3622317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"/>
          <a:stretch/>
        </p:blipFill>
        <p:spPr>
          <a:xfrm>
            <a:off x="19628566" y="1646238"/>
            <a:ext cx="6698018" cy="41891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23B3A43-465C-40C7-B508-83D87000C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537" y="-2637119"/>
            <a:ext cx="5169809" cy="38773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7A8CA3-628B-4858-B33B-368E510B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23" y="-2391510"/>
            <a:ext cx="5118229" cy="38386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A209D5C-0ED5-4F96-8932-101DFCED4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1962" y="542571"/>
            <a:ext cx="5441636" cy="408122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926789CE-C736-4FB6-8EFC-499AE09AE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830506"/>
            <a:ext cx="11976100" cy="37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A3BF31-E1F5-4459-88FA-D3254CAC8619}"/>
              </a:ext>
            </a:extLst>
          </p:cNvPr>
          <p:cNvSpPr/>
          <p:nvPr/>
        </p:nvSpPr>
        <p:spPr>
          <a:xfrm>
            <a:off x="396240" y="1554480"/>
            <a:ext cx="6756400" cy="2519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C35BBC16-BC25-41F0-90FE-9613C642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8854440" cy="278758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Goal: </a:t>
            </a:r>
          </a:p>
          <a:p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deep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beat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traditional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optimization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Problem Statements: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allocation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uses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returns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>
                <a:latin typeface="Corbel" panose="020B0503020204020204" pitchFamily="34" charset="0"/>
                <a:cs typeface="Calibri" panose="020F0502020204030204" pitchFamily="34" charset="0"/>
              </a:rPr>
              <a:t>R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isk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quantified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without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7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transformation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still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part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job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9FEE05-6E36-46F4-A94D-07A7B4D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445A4C-B707-4456-8EC6-2F8A6437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FBA5D7-B6BB-4BC4-90E3-1401C5C94AEA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6D8BD75-E682-49C1-BA46-93A48044D81D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D31CF1-A49F-44B5-AA6E-12968DE412E5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6D9887-50CC-4900-BC26-BCE1F303545F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0DD70E0-1E25-47DB-9EBC-65886713FE32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3A9F988-9A5B-443C-95E4-667803637173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A969EB-F3DE-4769-A257-61842757C5A0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1C29326-E5B6-46E4-9251-EB857F75D0A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9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Forecast: Does forecasting improve the portfolio?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 multi-input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model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way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accuracy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7F1BB659-0EC8-4233-BFC7-1D2F284A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>
                <a:latin typeface="Corbel" panose="020B0503020204020204" pitchFamily="34" charset="0"/>
              </a:rPr>
              <a:t>Model Design:</a:t>
            </a:r>
          </a:p>
          <a:p>
            <a:pPr marL="0" indent="0">
              <a:buNone/>
            </a:pPr>
            <a:r>
              <a:rPr lang="de-DE" sz="1600" dirty="0">
                <a:latin typeface="Corbel" panose="020B0503020204020204" pitchFamily="34" charset="0"/>
              </a:rPr>
              <a:t>A multi-input </a:t>
            </a:r>
            <a:r>
              <a:rPr lang="de-DE" sz="1600" dirty="0" err="1">
                <a:latin typeface="Corbel" panose="020B0503020204020204" pitchFamily="34" charset="0"/>
              </a:rPr>
              <a:t>model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has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applied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Keras </a:t>
            </a:r>
            <a:r>
              <a:rPr lang="de-DE" sz="1600" dirty="0" err="1">
                <a:latin typeface="Corbel" panose="020B0503020204020204" pitchFamily="34" charset="0"/>
              </a:rPr>
              <a:t>functional</a:t>
            </a:r>
            <a:r>
              <a:rPr lang="de-DE" sz="1600" dirty="0">
                <a:latin typeface="Corbel" panose="020B0503020204020204" pitchFamily="34" charset="0"/>
              </a:rPr>
              <a:t> API, </a:t>
            </a:r>
            <a:r>
              <a:rPr lang="de-DE" sz="1600" dirty="0" err="1">
                <a:latin typeface="Corbel" panose="020B0503020204020204" pitchFamily="34" charset="0"/>
              </a:rPr>
              <a:t>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include</a:t>
            </a:r>
            <a:r>
              <a:rPr lang="de-DE" sz="1600" dirty="0">
                <a:latin typeface="Corbel" panose="020B0503020204020204" pitchFamily="34" charset="0"/>
              </a:rPr>
              <a:t>: </a:t>
            </a:r>
          </a:p>
          <a:p>
            <a:r>
              <a:rPr lang="de-DE" sz="1600" dirty="0" err="1">
                <a:latin typeface="Corbel" panose="020B0503020204020204" pitchFamily="34" charset="0"/>
              </a:rPr>
              <a:t>historic</a:t>
            </a:r>
            <a:r>
              <a:rPr lang="de-DE" sz="1600" dirty="0">
                <a:latin typeface="Corbel" panose="020B0503020204020204" pitchFamily="34" charset="0"/>
              </a:rPr>
              <a:t> stock </a:t>
            </a:r>
            <a:r>
              <a:rPr lang="de-DE" sz="1600" dirty="0" err="1">
                <a:latin typeface="Corbel" panose="020B0503020204020204" pitchFamily="34" charset="0"/>
              </a:rPr>
              <a:t>prices</a:t>
            </a:r>
            <a:r>
              <a:rPr lang="de-DE" sz="1600" dirty="0">
                <a:latin typeface="Corbel" panose="020B0503020204020204" pitchFamily="34" charset="0"/>
              </a:rPr>
              <a:t> (</a:t>
            </a:r>
            <a:r>
              <a:rPr lang="de-DE" sz="1600" dirty="0" err="1">
                <a:latin typeface="Corbel" panose="020B0503020204020204" pitchFamily="34" charset="0"/>
              </a:rPr>
              <a:t>ohlcv</a:t>
            </a:r>
            <a:r>
              <a:rPr lang="de-DE" sz="1600" dirty="0">
                <a:latin typeface="Corbel" panose="020B0503020204020204" pitchFamily="34" charset="0"/>
              </a:rPr>
              <a:t>)</a:t>
            </a:r>
          </a:p>
          <a:p>
            <a:r>
              <a:rPr lang="de-DE" sz="1600" dirty="0">
                <a:latin typeface="Corbel" panose="020B0503020204020204" pitchFamily="34" charset="0"/>
              </a:rPr>
              <a:t>additional </a:t>
            </a:r>
            <a:r>
              <a:rPr lang="de-DE" sz="1600" dirty="0" err="1">
                <a:latin typeface="Corbel" panose="020B0503020204020204" pitchFamily="34" charset="0"/>
              </a:rPr>
              <a:t>technical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indicators</a:t>
            </a:r>
            <a:r>
              <a:rPr lang="de-DE" sz="1600" dirty="0">
                <a:latin typeface="Corbel" panose="020B0503020204020204" pitchFamily="34" charset="0"/>
              </a:rPr>
              <a:t> e.g. </a:t>
            </a:r>
            <a:r>
              <a:rPr lang="de-DE" sz="1600" dirty="0" err="1">
                <a:latin typeface="Corbel" panose="020B0503020204020204" pitchFamily="34" charset="0"/>
              </a:rPr>
              <a:t>exponential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moving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average</a:t>
            </a: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600" dirty="0">
                <a:latin typeface="Corbel" panose="020B0503020204020204" pitchFamily="34" charset="0"/>
              </a:rPr>
              <a:t>	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662A8D4-859F-4BD9-90CD-464358FF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D7DCAB0-8F7E-4D92-8A38-44A153A6D99D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1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Testing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model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still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must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when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doing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A052EF08-0283-4099-91CD-96AF0EBE3EE7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210125-F657-4041-B881-1F91D0EE756F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7F49F34-E913-4380-A6C7-5DDDA48D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Forecast: Does forecasting improve the portfolio?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Don‘t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far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 RNNs do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great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job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timeseries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data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C02D67-5B4B-48A0-9609-8F04C386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A20536-4AF2-4875-BE7D-106EB15A1722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2DA63B8-1074-4ACD-918A-B9040612E7C2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90BA75F-7F5D-48B7-B3DE-7341B2C32214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C62B2AC-04E1-4841-A290-95BB5032C167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4975D9D-177C-4993-8D87-2BF414F5C838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E49B060-73B3-4C29-9DE5-4001E7C7368F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D66D137-A621-4F32-AF86-6C5B9FC507E8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F2BF5FD-B929-4A66-9005-9B44C5BC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82703767-DE40-4C47-8192-0F95D51AECBC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93" y="376700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Clean: How to improve the risk calculation of a stock?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Latent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features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catch non-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linearities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covariance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matrix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5134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81512D3-37F3-473C-B737-4AF7E318F1A3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We transpose the input matrix and get a compressed time series in form of latent features.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, we are able to use this as a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shrinkage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estimator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de-DE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Intuition: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Using the adjusted covariance matrix better captures non-linearities.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</p:txBody>
          </p:sp>
        </mc:Choice>
        <mc:Fallback xmlns="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  <a:blipFill>
                <a:blip r:embed="rId2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feld 81">
            <a:extLst>
              <a:ext uri="{FF2B5EF4-FFF2-40B4-BE49-F238E27FC236}">
                <a16:creationId xmlns:a16="http://schemas.microsoft.com/office/drawing/2014/main" id="{E165B980-DCB6-44AC-8B6A-12A617885C4A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466C113-E01C-4251-B568-341BC704A4E0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00BA3C64-5D7F-4E0F-B44F-CF363FB62F64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65FC577C-A7A1-44F2-BEDE-24B3E11BA5A7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AE03A64-4B58-42E6-B79A-C352DE1B4993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255A9A8-A30A-4E5F-BB26-7D3BBCE57B63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9D1E94ED-B77B-4CA1-ACFD-49D21AD0A786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5D35F52C-8FC7-4B0F-8058-6FDA956662F5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C9BAE09-7290-42DE-9DA0-43FC8EB179B4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3A7DB85F-0E42-4601-9C9E-11059C078D5E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DC0EC19B-0697-42E0-84F9-A21B5E60AF32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2E373B91-13B5-45DF-BEE1-748FAA3ADA76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53143F31-4B5F-4B9E-91B1-53499ED1B50E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826D93DB-6C6D-403C-91A5-0415F8C5AEED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81F8107-1DCA-4B78-BEC1-8F69D12E9DA9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2BD7FB9-DA19-4F8B-8D7A-9C19A2D874AA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D269B8A-E4C0-41AE-AA11-6FEB51C8C765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DEB85065-4B2B-4307-B021-A508B4B3C079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39D3688-9E15-4CEA-9A09-61D40CF18197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76DA5493-26E9-4C5E-9EA2-4F586DEC4DA8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55501E27-87D3-4513-AF7B-E1E7197F266E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BF2611D7-8852-41A3-B3F5-97C4CC52314D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3D3AA87B-F795-42A2-8A90-5CE5675271A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C803F5AC-C582-44F7-8DC4-D2B2553A5D29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D3F5A5E2-885A-4DC4-B7ED-62E1FAE01B8B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6AEDD77C-DF0B-4C64-904A-DB675B8FF366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19B47F08-FFAE-4115-81A7-C8B491AF896A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D036C397-D687-4A2B-8A73-D7F25F68E2CF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C791A6F0-D791-4A86-8C1D-95F0EACCA08B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1ED87D-DC92-439C-8DB2-BE30438AA80C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ED16E239-4B90-445C-9210-88B31E60ED76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70740CB-C9EB-452D-89BA-0BE1635A9431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C8A07BD6-D3A3-43B7-930F-0EE84F87ADC0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FCDC3AFB-7F05-4F18-B230-6C6665D0F7AB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7E12E26B-544C-4E4B-A9FA-960256279D64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C967E0C-BEFA-4F12-95B9-6F9E39F226F6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71D904FE-A5A8-42C1-B811-5AD3844EA3FB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2A0E5987-4EDD-49FB-9F88-249778A29014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89D9C9B8-D58F-42B0-813E-D726DD853FF0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E98D491F-8CC3-4FC8-BC66-9C5F896D4902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767C53C-082E-4AD5-AA5D-84B219AF6627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1145D228-2829-457E-A747-4F1332303671}"/>
              </a:ext>
            </a:extLst>
          </p:cNvPr>
          <p:cNvCxnSpPr>
            <a:stCxn id="87" idx="1"/>
            <a:endCxn id="88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noFill/>
          <a:ln w="6350" cap="flat" cmpd="sng" algn="ctr">
            <a:solidFill>
              <a:srgbClr val="2195CA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8A32593A-EB77-4D51-B6D6-56243FA729B6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BBAAC66D-83F8-4622-98E3-0B043F4F5391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0167D4DF-D493-425F-B6A0-2044D849FEA8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71A65B54-9079-4664-A36B-A2AA8EF98673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A8CFCE26-7B2B-47D5-BDA8-068CBE9B998E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05BE6923-02CF-4B70-A608-12B4C9AFD293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F7467F4D-5B44-4AFB-83F4-AF04BA9E7ECF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079EE230-D080-4AEA-8366-9378178AE8CF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2" name="Geschweifte Klammer rechts 131">
            <a:extLst>
              <a:ext uri="{FF2B5EF4-FFF2-40B4-BE49-F238E27FC236}">
                <a16:creationId xmlns:a16="http://schemas.microsoft.com/office/drawing/2014/main" id="{3470A9BE-54B3-4C0F-B09D-6BAF1141D4C7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6C7F7CCA-A04D-4A74-B606-B038AA1429CC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BF3C2A2-E83D-4DC6-ABC2-3846232B0E17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1CF3A55-6775-422C-9D0A-E92E709D7FC7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normalized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of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latent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features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and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multiply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it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with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original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6" name="Grafik 135" descr="Bleistift">
            <a:extLst>
              <a:ext uri="{FF2B5EF4-FFF2-40B4-BE49-F238E27FC236}">
                <a16:creationId xmlns:a16="http://schemas.microsoft.com/office/drawing/2014/main" id="{182BF4AE-518D-45ED-81F0-8467FEB5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Latent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features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catch non-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linearities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covariance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matrix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AC3D401-8497-4D80-BE44-D200ECD23D26}"/>
              </a:ext>
            </a:extLst>
          </p:cNvPr>
          <p:cNvSpPr txBox="1"/>
          <p:nvPr/>
        </p:nvSpPr>
        <p:spPr>
          <a:xfrm>
            <a:off x="695640" y="6001794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58B67300-F2A9-4792-A7FC-3E9518FC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" r="50656"/>
          <a:stretch/>
        </p:blipFill>
        <p:spPr>
          <a:xfrm>
            <a:off x="827904" y="1595903"/>
            <a:ext cx="4704866" cy="441835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954905B7-A2DC-4A13-8639-66C013E7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t="2316" r="744" b="582"/>
          <a:stretch/>
        </p:blipFill>
        <p:spPr>
          <a:xfrm>
            <a:off x="6406572" y="1595903"/>
            <a:ext cx="4704866" cy="439203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EAA5742-8185-4137-B504-A1353548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93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Clean: How to improve the risk calculation of a stock?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F9FA376-A08E-488B-80FA-024FCD6D1B64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Optimize: How to calculate an optimal portfolio? 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0258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stocks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sharpe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ratio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both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datasets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A1CAA58-92E7-4EF6-9F47-E464B377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280" y="1402078"/>
            <a:ext cx="5405125" cy="40538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7084EA1-0E86-4E4C-AA7E-C5032435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572" y="1318032"/>
            <a:ext cx="5560912" cy="41706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BC6E04A-EA14-49B1-9BEB-5CA9D24A7D20}"/>
              </a:ext>
            </a:extLst>
          </p:cNvPr>
          <p:cNvSpPr/>
          <p:nvPr/>
        </p:nvSpPr>
        <p:spPr>
          <a:xfrm>
            <a:off x="149032" y="5383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785CDCB-2092-4C15-A328-41776CDF91E0}"/>
              </a:ext>
            </a:extLst>
          </p:cNvPr>
          <p:cNvSpPr/>
          <p:nvPr/>
        </p:nvSpPr>
        <p:spPr>
          <a:xfrm>
            <a:off x="554725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AD3BD0-1D27-4F62-8480-0ED4EC266B1B}"/>
              </a:ext>
            </a:extLst>
          </p:cNvPr>
          <p:cNvSpPr txBox="1"/>
          <p:nvPr/>
        </p:nvSpPr>
        <p:spPr>
          <a:xfrm>
            <a:off x="554725" y="5488716"/>
            <a:ext cx="824100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deviation for ETFS and stocks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filtered dataset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challenger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forecasted and cleaned dataset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40F764-FD94-422B-8651-B906CBA3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1" y="1749328"/>
            <a:ext cx="11800838" cy="36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sz="42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341453-781C-4BF7-8477-F34CA8B3BF89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9B2E4DF-3A53-4648-A0E7-9911AF7D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5F6B60-B6FB-4D28-85D2-500E634F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sz="42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DB70C6-FA12-414D-85C7-266073338448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EC5D6-8840-4930-824D-931B4B63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815698-E53D-4CF7-84F5-84D21058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0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7BB63D-CB03-4195-9629-8C61D060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7B7162-E22C-4299-987C-7AAF8C9F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Dataset 1 (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stocks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). 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3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risk, </a:t>
                </a:r>
                <a:r>
                  <a:rPr lang="en-US" sz="1600" b="1" u="sng" dirty="0">
                    <a:latin typeface="Corbel" panose="020B0503020204020204" pitchFamily="34" charset="0"/>
                  </a:rPr>
                  <a:t>but no future predictions are considered</a:t>
                </a:r>
                <a:r>
                  <a:rPr lang="en-US" sz="1600" dirty="0">
                    <a:latin typeface="Corbel" panose="020B05030202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de-DE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blipFill>
                <a:blip r:embed="rId2"/>
                <a:stretch>
                  <a:fillRect l="-664" t="-2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</a:t>
            </a:fld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79A530F-75FF-4AC2-92AE-F4C6E90DF49C}"/>
              </a:ext>
            </a:extLst>
          </p:cNvPr>
          <p:cNvSpPr/>
          <p:nvPr/>
        </p:nvSpPr>
        <p:spPr>
          <a:xfrm>
            <a:off x="20041173" y="418333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462072-BF5A-4A65-AE5A-E140ACA2570E}"/>
              </a:ext>
            </a:extLst>
          </p:cNvPr>
          <p:cNvSpPr/>
          <p:nvPr/>
        </p:nvSpPr>
        <p:spPr>
          <a:xfrm>
            <a:off x="19912450" y="29670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9A16361-D73A-4FFB-9A16-92D6F99DFFBD}"/>
              </a:ext>
            </a:extLst>
          </p:cNvPr>
          <p:cNvSpPr/>
          <p:nvPr/>
        </p:nvSpPr>
        <p:spPr>
          <a:xfrm>
            <a:off x="19912450" y="366671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A520DAB-BEF5-4256-88BB-D972EABFD31B}"/>
              </a:ext>
            </a:extLst>
          </p:cNvPr>
          <p:cNvSpPr/>
          <p:nvPr/>
        </p:nvSpPr>
        <p:spPr>
          <a:xfrm>
            <a:off x="19537750" y="37414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792AEF1-C749-4F75-BE02-0A6413B345E4}"/>
              </a:ext>
            </a:extLst>
          </p:cNvPr>
          <p:cNvSpPr/>
          <p:nvPr/>
        </p:nvSpPr>
        <p:spPr>
          <a:xfrm>
            <a:off x="18860207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9AB5C89-7B1F-4A6D-84B5-032570D0F403}"/>
              </a:ext>
            </a:extLst>
          </p:cNvPr>
          <p:cNvSpPr/>
          <p:nvPr/>
        </p:nvSpPr>
        <p:spPr>
          <a:xfrm>
            <a:off x="18452865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D18D84B-C03A-4978-9332-01B4D8DE5B5B}"/>
              </a:ext>
            </a:extLst>
          </p:cNvPr>
          <p:cNvSpPr/>
          <p:nvPr/>
        </p:nvSpPr>
        <p:spPr>
          <a:xfrm>
            <a:off x="19038413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1982E98-3ACF-4E47-BDC7-CF79CE92758F}"/>
              </a:ext>
            </a:extLst>
          </p:cNvPr>
          <p:cNvSpPr/>
          <p:nvPr/>
        </p:nvSpPr>
        <p:spPr>
          <a:xfrm>
            <a:off x="19934725" y="32271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F94C49D0-FB83-45B9-BD9D-DE34855ADF2C}"/>
              </a:ext>
            </a:extLst>
          </p:cNvPr>
          <p:cNvSpPr/>
          <p:nvPr/>
        </p:nvSpPr>
        <p:spPr>
          <a:xfrm>
            <a:off x="19221099" y="26578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10D0EAC-5E32-4970-B70D-BD027743EED4}"/>
              </a:ext>
            </a:extLst>
          </p:cNvPr>
          <p:cNvSpPr/>
          <p:nvPr/>
        </p:nvSpPr>
        <p:spPr>
          <a:xfrm>
            <a:off x="19329099" y="32055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570D1E1-7AC0-4E6D-A6F7-CBA119A422A3}"/>
              </a:ext>
            </a:extLst>
          </p:cNvPr>
          <p:cNvSpPr/>
          <p:nvPr/>
        </p:nvSpPr>
        <p:spPr>
          <a:xfrm>
            <a:off x="18741745" y="388689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0ED6653-4492-46E5-8297-F77F3824ADA3}"/>
              </a:ext>
            </a:extLst>
          </p:cNvPr>
          <p:cNvSpPr/>
          <p:nvPr/>
        </p:nvSpPr>
        <p:spPr>
          <a:xfrm>
            <a:off x="18367045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6287C3D-3826-40F0-80B6-A629ACC6061A}"/>
              </a:ext>
            </a:extLst>
          </p:cNvPr>
          <p:cNvSpPr/>
          <p:nvPr/>
        </p:nvSpPr>
        <p:spPr>
          <a:xfrm>
            <a:off x="17689502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C256B92-30D2-4380-9397-58880A2DAE42}"/>
              </a:ext>
            </a:extLst>
          </p:cNvPr>
          <p:cNvSpPr/>
          <p:nvPr/>
        </p:nvSpPr>
        <p:spPr>
          <a:xfrm>
            <a:off x="16654960" y="4413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D17E28C-4700-4B33-B483-91917E378682}"/>
              </a:ext>
            </a:extLst>
          </p:cNvPr>
          <p:cNvSpPr/>
          <p:nvPr/>
        </p:nvSpPr>
        <p:spPr>
          <a:xfrm>
            <a:off x="17867708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205975B-D483-498B-9188-48B1E30218AF}"/>
              </a:ext>
            </a:extLst>
          </p:cNvPr>
          <p:cNvSpPr/>
          <p:nvPr/>
        </p:nvSpPr>
        <p:spPr>
          <a:xfrm>
            <a:off x="18764020" y="344728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C2380C7-A8F0-4D26-8242-2902EECEF66A}"/>
              </a:ext>
            </a:extLst>
          </p:cNvPr>
          <p:cNvSpPr/>
          <p:nvPr/>
        </p:nvSpPr>
        <p:spPr>
          <a:xfrm>
            <a:off x="19450690" y="42266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AC8434A-F147-478A-9DCF-6DE5EC4FA2AF}"/>
              </a:ext>
            </a:extLst>
          </p:cNvPr>
          <p:cNvSpPr/>
          <p:nvPr/>
        </p:nvSpPr>
        <p:spPr>
          <a:xfrm>
            <a:off x="18382855" y="4848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18976A8-796C-4331-8BD0-CD2939D94510}"/>
              </a:ext>
            </a:extLst>
          </p:cNvPr>
          <p:cNvSpPr/>
          <p:nvPr/>
        </p:nvSpPr>
        <p:spPr>
          <a:xfrm>
            <a:off x="18380376" y="371185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06CF41F-FCFA-4810-8918-4EE641B599FD}"/>
              </a:ext>
            </a:extLst>
          </p:cNvPr>
          <p:cNvSpPr/>
          <p:nvPr/>
        </p:nvSpPr>
        <p:spPr>
          <a:xfrm>
            <a:off x="16851769" y="479046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D1A4809-B90A-402D-91D3-EF1F7EFD3CCF}"/>
              </a:ext>
            </a:extLst>
          </p:cNvPr>
          <p:cNvSpPr/>
          <p:nvPr/>
        </p:nvSpPr>
        <p:spPr>
          <a:xfrm>
            <a:off x="17397141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1E3056A-7A78-4E1F-B123-A3F033028A9A}"/>
              </a:ext>
            </a:extLst>
          </p:cNvPr>
          <p:cNvSpPr/>
          <p:nvPr/>
        </p:nvSpPr>
        <p:spPr>
          <a:xfrm>
            <a:off x="17754652" y="4956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DBB8AE9-0CCE-40E4-A16A-AFAECB50BB2D}"/>
              </a:ext>
            </a:extLst>
          </p:cNvPr>
          <p:cNvSpPr/>
          <p:nvPr/>
        </p:nvSpPr>
        <p:spPr>
          <a:xfrm>
            <a:off x="17181141" y="47324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72F4D4C3-5871-4EB7-9936-248AD28362E5}"/>
              </a:ext>
            </a:extLst>
          </p:cNvPr>
          <p:cNvSpPr/>
          <p:nvPr/>
        </p:nvSpPr>
        <p:spPr>
          <a:xfrm>
            <a:off x="17742733" y="33820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A3F331D-B1E0-4FF8-A063-785594447FBC}"/>
              </a:ext>
            </a:extLst>
          </p:cNvPr>
          <p:cNvSpPr/>
          <p:nvPr/>
        </p:nvSpPr>
        <p:spPr>
          <a:xfrm rot="19927069">
            <a:off x="16117009" y="2896790"/>
            <a:ext cx="5701292" cy="2790037"/>
          </a:xfrm>
          <a:prstGeom prst="arc">
            <a:avLst>
              <a:gd name="adj1" fmla="val 11998698"/>
              <a:gd name="adj2" fmla="val 19828241"/>
            </a:avLst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63567F7-0158-41D8-B744-F2EF3BB3D9C1}"/>
              </a:ext>
            </a:extLst>
          </p:cNvPr>
          <p:cNvSpPr/>
          <p:nvPr/>
        </p:nvSpPr>
        <p:spPr>
          <a:xfrm>
            <a:off x="19166001" y="405951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B8EF979-E0E2-4BF0-B738-F74355151AEE}"/>
              </a:ext>
            </a:extLst>
          </p:cNvPr>
          <p:cNvSpPr/>
          <p:nvPr/>
        </p:nvSpPr>
        <p:spPr>
          <a:xfrm>
            <a:off x="19037278" y="3542887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7158705F-955A-485E-A9C1-EBBAA74350B0}"/>
              </a:ext>
            </a:extLst>
          </p:cNvPr>
          <p:cNvSpPr/>
          <p:nvPr/>
        </p:nvSpPr>
        <p:spPr>
          <a:xfrm>
            <a:off x="18662578" y="36176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E524F8D-4B36-419B-A03B-306A09AA4D04}"/>
              </a:ext>
            </a:extLst>
          </p:cNvPr>
          <p:cNvSpPr/>
          <p:nvPr/>
        </p:nvSpPr>
        <p:spPr>
          <a:xfrm>
            <a:off x="19059553" y="31032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D256C9B-8D2D-4B28-AE87-B08AF4DFD66B}"/>
              </a:ext>
            </a:extLst>
          </p:cNvPr>
          <p:cNvSpPr/>
          <p:nvPr/>
        </p:nvSpPr>
        <p:spPr>
          <a:xfrm>
            <a:off x="18453927" y="308170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9948D60-5AC9-4000-BB57-93BFE903503C}"/>
              </a:ext>
            </a:extLst>
          </p:cNvPr>
          <p:cNvSpPr/>
          <p:nvPr/>
        </p:nvSpPr>
        <p:spPr>
          <a:xfrm>
            <a:off x="18575518" y="41028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ak koppling 58">
            <a:extLst>
              <a:ext uri="{FF2B5EF4-FFF2-40B4-BE49-F238E27FC236}">
                <a16:creationId xmlns:a16="http://schemas.microsoft.com/office/drawing/2014/main" id="{0F3628B5-B14F-445C-8487-B0D4876AA1C5}"/>
              </a:ext>
            </a:extLst>
          </p:cNvPr>
          <p:cNvSpPr/>
          <p:nvPr/>
        </p:nvSpPr>
        <p:spPr>
          <a:xfrm rot="-5400000" flipV="1">
            <a:off x="19020292" y="3440404"/>
            <a:ext cx="3672240" cy="5178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sp>
        <p:nvSpPr>
          <p:cNvPr id="57" name="Rak koppling 58">
            <a:extLst>
              <a:ext uri="{FF2B5EF4-FFF2-40B4-BE49-F238E27FC236}">
                <a16:creationId xmlns:a16="http://schemas.microsoft.com/office/drawing/2014/main" id="{2988811B-290A-438A-A604-A9EDD9243103}"/>
              </a:ext>
            </a:extLst>
          </p:cNvPr>
          <p:cNvSpPr/>
          <p:nvPr/>
        </p:nvSpPr>
        <p:spPr>
          <a:xfrm rot="-5400000" flipH="1" flipV="1">
            <a:off x="18417807" y="2825898"/>
            <a:ext cx="11325" cy="4903900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ABE8EA-040A-4160-B00D-08E6D42D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4" y="2765853"/>
            <a:ext cx="3794612" cy="3362153"/>
          </a:xfrm>
          <a:prstGeom prst="rect">
            <a:avLst/>
          </a:prstGeom>
        </p:spPr>
      </p:pic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AD34A19A-F582-464A-941A-2846543EB642}"/>
              </a:ext>
            </a:extLst>
          </p:cNvPr>
          <p:cNvSpPr txBox="1">
            <a:spLocks/>
          </p:cNvSpPr>
          <p:nvPr/>
        </p:nvSpPr>
        <p:spPr>
          <a:xfrm>
            <a:off x="6635901" y="1796295"/>
            <a:ext cx="4589629" cy="10789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D487851A-BEE6-4F1E-95F1-28D4E82F42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9" y="2964090"/>
            <a:ext cx="3731180" cy="271278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5CF55A0-C427-46AF-A0A6-75C0DE837CCE}"/>
              </a:ext>
            </a:extLst>
          </p:cNvPr>
          <p:cNvSpPr txBox="1"/>
          <p:nvPr/>
        </p:nvSpPr>
        <p:spPr>
          <a:xfrm>
            <a:off x="6827521" y="5673758"/>
            <a:ext cx="450339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Textplatzhalter 7">
            <a:extLst>
              <a:ext uri="{FF2B5EF4-FFF2-40B4-BE49-F238E27FC236}">
                <a16:creationId xmlns:a16="http://schemas.microsoft.com/office/drawing/2014/main" id="{776AE2CA-4226-4C19-AD42-B2D53F833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15600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Problem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statements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explained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: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wrong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with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how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calculate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expected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returns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risks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? 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1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354D7D3-3722-4608-8E7F-E3004419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62" y="1692677"/>
            <a:ext cx="6916803" cy="40348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3053222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Dataset 2 (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ETFs). 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046682-40FF-4E18-9109-95C9FB8D3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94" y="1729262"/>
            <a:ext cx="6791366" cy="39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2552B5F-6892-4EB3-BD1F-CBBE5844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Conclusion</a:t>
            </a:r>
            <a:r>
              <a:rPr lang="de-DE" dirty="0">
                <a:latin typeface="Corbel" panose="020B0503020204020204" pitchFamily="34" charset="0"/>
              </a:rPr>
              <a:t> and Future Research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A0EDAA-C782-4A78-B956-DA837FA6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01E90C-5C3A-44CB-B84C-DCBA4C77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A06214-B971-4329-95CB-06CD36F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2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68C6E2-D7E1-426A-A1C5-6700AB5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Corbel" panose="020B0503020204020204" pitchFamily="34" charset="0"/>
              </a:rPr>
              <a:t>Takeaways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B59578-E5C2-43EB-8B24-DAFB482D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32</a:t>
            </a:fld>
            <a:endParaRPr lang="de-DE"/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8B7499DF-9BCB-49BD-BD12-9E80D54F7DD7}"/>
              </a:ext>
            </a:extLst>
          </p:cNvPr>
          <p:cNvSpPr txBox="1">
            <a:spLocks/>
          </p:cNvSpPr>
          <p:nvPr/>
        </p:nvSpPr>
        <p:spPr>
          <a:xfrm>
            <a:off x="5821681" y="1353971"/>
            <a:ext cx="6080760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platzhalter 91">
            <a:extLst>
              <a:ext uri="{FF2B5EF4-FFF2-40B4-BE49-F238E27FC236}">
                <a16:creationId xmlns:a16="http://schemas.microsoft.com/office/drawing/2014/main" id="{F69D5793-3AEE-45EC-AC93-E301275E3743}"/>
              </a:ext>
            </a:extLst>
          </p:cNvPr>
          <p:cNvSpPr txBox="1">
            <a:spLocks/>
          </p:cNvSpPr>
          <p:nvPr/>
        </p:nvSpPr>
        <p:spPr>
          <a:xfrm>
            <a:off x="9274790" y="2672191"/>
            <a:ext cx="273638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 b="1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29DF90F-27C8-4767-A77D-45E4778AE65F}"/>
              </a:ext>
            </a:extLst>
          </p:cNvPr>
          <p:cNvSpPr/>
          <p:nvPr/>
        </p:nvSpPr>
        <p:spPr>
          <a:xfrm>
            <a:off x="4128602" y="2360213"/>
            <a:ext cx="252000" cy="252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6CB879-6F0C-4A3F-BCE5-E52BD38011B9}"/>
              </a:ext>
            </a:extLst>
          </p:cNvPr>
          <p:cNvSpPr/>
          <p:nvPr/>
        </p:nvSpPr>
        <p:spPr>
          <a:xfrm>
            <a:off x="4125182" y="3282400"/>
            <a:ext cx="252000" cy="252000"/>
          </a:xfrm>
          <a:prstGeom prst="ellipse">
            <a:avLst/>
          </a:prstGeom>
          <a:solidFill>
            <a:srgbClr val="F4960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E37485-603B-4234-ACF6-DB90F669EC96}"/>
              </a:ext>
            </a:extLst>
          </p:cNvPr>
          <p:cNvSpPr/>
          <p:nvPr/>
        </p:nvSpPr>
        <p:spPr>
          <a:xfrm>
            <a:off x="4125182" y="4157705"/>
            <a:ext cx="252000" cy="252000"/>
          </a:xfrm>
          <a:prstGeom prst="ellipse">
            <a:avLst/>
          </a:prstGeom>
          <a:solidFill>
            <a:srgbClr val="B3B4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E957A-8C42-491E-BEDC-DDEAEB77B067}"/>
              </a:ext>
            </a:extLst>
          </p:cNvPr>
          <p:cNvSpPr/>
          <p:nvPr/>
        </p:nvSpPr>
        <p:spPr>
          <a:xfrm>
            <a:off x="4128602" y="5067873"/>
            <a:ext cx="252000" cy="252000"/>
          </a:xfrm>
          <a:prstGeom prst="ellipse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55666A-1E98-49E0-9770-04A727B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" y="2531012"/>
            <a:ext cx="2918460" cy="1795975"/>
          </a:xfrm>
          <a:prstGeom prst="rect">
            <a:avLst/>
          </a:prstGeom>
        </p:spPr>
      </p:pic>
      <p:graphicFrame>
        <p:nvGraphicFramePr>
          <p:cNvPr id="40" name="Tabelle 114">
            <a:extLst>
              <a:ext uri="{FF2B5EF4-FFF2-40B4-BE49-F238E27FC236}">
                <a16:creationId xmlns:a16="http://schemas.microsoft.com/office/drawing/2014/main" id="{10B3F2BC-0046-4AE1-992A-822C5A668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51629"/>
              </p:ext>
            </p:extLst>
          </p:nvPr>
        </p:nvGraphicFramePr>
        <p:xfrm>
          <a:off x="4377182" y="2294404"/>
          <a:ext cx="745744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744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1588" indent="-1588">
                        <a:tabLst>
                          <a:tab pos="4754563" algn="l"/>
                        </a:tabLs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Choosing your subset wisely helps to avoid taking a sledgehammer to crack a nut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. 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rbel" panose="020B050302020402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44" name="Tabelle 114">
            <a:extLst>
              <a:ext uri="{FF2B5EF4-FFF2-40B4-BE49-F238E27FC236}">
                <a16:creationId xmlns:a16="http://schemas.microsoft.com/office/drawing/2014/main" id="{8E608EA9-82FC-46A9-98F6-EF1CC14D7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2798"/>
              </p:ext>
            </p:extLst>
          </p:nvPr>
        </p:nvGraphicFramePr>
        <p:xfrm>
          <a:off x="4378041" y="4094404"/>
          <a:ext cx="7444244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4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Don’t use a linear method on data that is non-linear in nature! 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46" name="Tabelle 45">
            <a:extLst>
              <a:ext uri="{FF2B5EF4-FFF2-40B4-BE49-F238E27FC236}">
                <a16:creationId xmlns:a16="http://schemas.microsoft.com/office/drawing/2014/main" id="{E88615F3-C226-481A-8782-EA06DB326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92634"/>
              </p:ext>
            </p:extLst>
          </p:nvPr>
        </p:nvGraphicFramePr>
        <p:xfrm>
          <a:off x="4378041" y="4988197"/>
          <a:ext cx="744424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3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Getting the best </a:t>
                      </a:r>
                      <a:r>
                        <a:rPr lang="en-US" sz="1600" b="1" kern="1200" dirty="0" err="1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out-of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sample results is a 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tough nut to crack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5" name="Tabelle 114">
            <a:extLst>
              <a:ext uri="{FF2B5EF4-FFF2-40B4-BE49-F238E27FC236}">
                <a16:creationId xmlns:a16="http://schemas.microsoft.com/office/drawing/2014/main" id="{94454A60-3BB5-42FA-8037-6B246275A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88119"/>
              </p:ext>
            </p:extLst>
          </p:nvPr>
        </p:nvGraphicFramePr>
        <p:xfrm>
          <a:off x="4390381" y="3194404"/>
          <a:ext cx="7444244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4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Don’t forecast too far!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99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E4E14-5E82-47E2-B34C-5C07A9F1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References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D5EB8D-EB89-4913-88AB-397711EB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Olivier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Ledoit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&amp; Michael Wolf, 2003. 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,"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691, Department of Economics and Business,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Universitat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Pompeu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Fabra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84DB7B-DED6-41C2-965F-B898403D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B0EF78-DFED-4700-9BB4-599B563F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1E169A-0BA6-499E-B15A-EEBBC5BD9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B564A17-9C1D-4B6E-8B77-D529940C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8522"/>
            <a:ext cx="10515600" cy="2852737"/>
          </a:xfrm>
        </p:spPr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Q &amp; A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D73DA2-554C-48CA-A1D9-20EF3105A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88247"/>
            <a:ext cx="4999783" cy="1500187"/>
          </a:xfrm>
        </p:spPr>
        <p:txBody>
          <a:bodyPr>
            <a:normAutofit/>
          </a:bodyPr>
          <a:lstStyle/>
          <a:p>
            <a:r>
              <a:rPr lang="de-DE" sz="2100" dirty="0">
                <a:latin typeface="Corbel" panose="020B0503020204020204" pitchFamily="34" charset="0"/>
              </a:rPr>
              <a:t>Yes, </a:t>
            </a:r>
            <a:r>
              <a:rPr lang="de-DE" sz="2100" dirty="0" err="1">
                <a:latin typeface="Corbel" panose="020B0503020204020204" pitchFamily="34" charset="0"/>
              </a:rPr>
              <a:t>my</a:t>
            </a:r>
            <a:r>
              <a:rPr lang="de-DE" sz="2100" dirty="0">
                <a:latin typeface="Corbel" panose="020B0503020204020204" pitchFamily="34" charset="0"/>
              </a:rPr>
              <a:t> code </a:t>
            </a:r>
            <a:r>
              <a:rPr lang="de-DE" sz="2100" dirty="0" err="1">
                <a:latin typeface="Corbel" panose="020B0503020204020204" pitchFamily="34" charset="0"/>
              </a:rPr>
              <a:t>is</a:t>
            </a:r>
            <a:r>
              <a:rPr lang="de-DE" sz="2100" dirty="0">
                <a:latin typeface="Corbel" panose="020B0503020204020204" pitchFamily="34" charset="0"/>
              </a:rPr>
              <a:t> on </a:t>
            </a:r>
            <a:r>
              <a:rPr lang="de-DE" sz="2100" dirty="0" err="1">
                <a:latin typeface="Corbel" panose="020B0503020204020204" pitchFamily="34" charset="0"/>
              </a:rPr>
              <a:t>github</a:t>
            </a:r>
            <a:r>
              <a:rPr lang="de-DE" sz="2100" dirty="0">
                <a:latin typeface="Corbel" panose="020B0503020204020204" pitchFamily="34" charset="0"/>
              </a:rPr>
              <a:t>!		</a:t>
            </a:r>
          </a:p>
          <a:p>
            <a:r>
              <a:rPr lang="de-DE" sz="2100" dirty="0">
                <a:latin typeface="Corbel" panose="020B0503020204020204" pitchFamily="34" charset="0"/>
              </a:rPr>
              <a:t>Add </a:t>
            </a:r>
            <a:r>
              <a:rPr lang="de-DE" sz="2100" dirty="0" err="1">
                <a:latin typeface="Corbel" panose="020B0503020204020204" pitchFamily="34" charset="0"/>
              </a:rPr>
              <a:t>me</a:t>
            </a:r>
            <a:r>
              <a:rPr lang="de-DE" sz="2100" dirty="0">
                <a:latin typeface="Corbel" panose="020B0503020204020204" pitchFamily="34" charset="0"/>
              </a:rPr>
              <a:t> on LinkedIn!  </a:t>
            </a:r>
          </a:p>
          <a:p>
            <a:r>
              <a:rPr lang="de-DE" sz="2100" dirty="0">
                <a:latin typeface="Corbel" panose="020B0503020204020204" pitchFamily="34" charset="0"/>
              </a:rPr>
              <a:t>Looking </a:t>
            </a:r>
            <a:r>
              <a:rPr lang="de-DE" sz="2100" dirty="0" err="1">
                <a:latin typeface="Corbel" panose="020B0503020204020204" pitchFamily="34" charset="0"/>
              </a:rPr>
              <a:t>for</a:t>
            </a:r>
            <a:r>
              <a:rPr lang="de-DE" sz="2100" dirty="0">
                <a:latin typeface="Corbel" panose="020B0503020204020204" pitchFamily="34" charset="0"/>
              </a:rPr>
              <a:t> a </a:t>
            </a:r>
            <a:r>
              <a:rPr lang="de-DE" sz="2100" dirty="0" err="1">
                <a:latin typeface="Corbel" panose="020B0503020204020204" pitchFamily="34" charset="0"/>
              </a:rPr>
              <a:t>new</a:t>
            </a:r>
            <a:r>
              <a:rPr lang="de-DE" sz="2100" dirty="0">
                <a:latin typeface="Corbel" panose="020B0503020204020204" pitchFamily="34" charset="0"/>
              </a:rPr>
              <a:t> </a:t>
            </a:r>
            <a:r>
              <a:rPr lang="de-DE" sz="2100" dirty="0" err="1">
                <a:latin typeface="Corbel" panose="020B0503020204020204" pitchFamily="34" charset="0"/>
              </a:rPr>
              <a:t>job</a:t>
            </a:r>
            <a:r>
              <a:rPr lang="de-DE" sz="2100" dirty="0">
                <a:latin typeface="Corbel" panose="020B0503020204020204" pitchFamily="34" charset="0"/>
              </a:rPr>
              <a:t>?</a:t>
            </a:r>
          </a:p>
          <a:p>
            <a:endParaRPr lang="en-US" sz="21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050D1D-14C0-454D-B693-6E963366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048D7-BD41-4B55-97E7-D2453CB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34</a:t>
            </a:fld>
            <a:endParaRPr lang="de-DE"/>
          </a:p>
        </p:txBody>
      </p:sp>
      <p:pic>
        <p:nvPicPr>
          <p:cNvPr id="6" name="Picture 2" descr="Linkedin, logo Kostenlos Symbol von Glypho">
            <a:extLst>
              <a:ext uri="{FF2B5EF4-FFF2-40B4-BE49-F238E27FC236}">
                <a16:creationId xmlns:a16="http://schemas.microsoft.com/office/drawing/2014/main" id="{4F1B376D-61C8-4729-92C3-AA326803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562305"/>
            <a:ext cx="522866" cy="5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0F2F21C-73C3-4AE9-B204-BCDF3845FA70}"/>
              </a:ext>
            </a:extLst>
          </p:cNvPr>
          <p:cNvSpPr txBox="1"/>
          <p:nvPr/>
        </p:nvSpPr>
        <p:spPr>
          <a:xfrm>
            <a:off x="7121014" y="4612098"/>
            <a:ext cx="47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https://www.linkedin.com/in/julianquernheim/</a:t>
            </a:r>
            <a:r>
              <a:rPr lang="de-DE" dirty="0"/>
              <a:t> 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9E73F349-8284-4D4E-B567-B8F0CF5E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100782"/>
            <a:ext cx="522000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EB46AC0-26E8-4DCA-9B8B-27FD4C33AA0A}"/>
              </a:ext>
            </a:extLst>
          </p:cNvPr>
          <p:cNvSpPr txBox="1"/>
          <p:nvPr/>
        </p:nvSpPr>
        <p:spPr>
          <a:xfrm>
            <a:off x="7121014" y="416125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https://github.com/QUER01/FinanceModule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0FA881-B0F0-4E56-BF60-63C76147B9E1}"/>
              </a:ext>
            </a:extLst>
          </p:cNvPr>
          <p:cNvSpPr txBox="1"/>
          <p:nvPr/>
        </p:nvSpPr>
        <p:spPr>
          <a:xfrm>
            <a:off x="7126239" y="5062937"/>
            <a:ext cx="66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https://www.bival.de/en/jobs/</a:t>
            </a:r>
            <a:r>
              <a:rPr lang="de-DE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9EF4E31-9EEB-4568-8828-5860CF85B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9" y="5192615"/>
            <a:ext cx="1085559" cy="2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52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A34B-F6DC-415A-92BB-3F12676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473AEC-ADC5-4EBB-A407-FCEF0602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F4216-D0BF-42B0-928C-F262E38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063D862-0AA2-4B39-8E30-88012A251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Timeline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selection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methods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73AF6AD-CA4C-450B-9DF2-6115835E832C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F01FEE1-1A0C-464B-BFB0-84EB9DAF4310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854D10-9496-4FFB-86F2-05C211C86820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3E2BA93-8CEC-4F67-B984-5D164269FBEF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A5C5A165-EBE0-44A7-9DE0-5D4E667842E3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CC5184-5CBA-46DA-B74B-B087240E8A0F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5423048-D5B8-4636-ACE7-FA4C7CEF273B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E8B628-3AA3-49D0-9E61-58D3A8F2E5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F20C55C-8B53-4AF2-B478-353403C24F3B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9A441F-AA2F-4BDB-B647-D48C8308DC39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2479306-F249-461A-A916-67451521BE8C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4EAC53-80CF-475F-BF32-FBB752E502A9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3E6C262-08C0-40B1-89BD-CE8830F42C9C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5CA6A3B-17CB-4FF8-8A83-DDACA202B287}"/>
              </a:ext>
            </a:extLst>
          </p:cNvPr>
          <p:cNvSpPr/>
          <p:nvPr/>
        </p:nvSpPr>
        <p:spPr>
          <a:xfrm>
            <a:off x="10183302" y="1427381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3ADE5D-8D3C-4FC4-902E-CF6B93B72FC9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080069-5DEA-4C04-80E5-6FD8DCD9FA32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3593E2D-10AB-40F0-9B21-22406A19F2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0183302" y="1658214"/>
            <a:ext cx="0" cy="342980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E2B76FD-7857-4672-9627-07F5AFE856C0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A79994-F26D-4C82-9741-EB1B22EFAA79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5486EFF-63B6-4781-A56A-8451D1D2383E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2891DC5-18CA-416D-A1B2-BD3F4F8C0E90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6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A4873-AFD1-43B3-9974-A213CD92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447CDB-B8D6-4D38-8BF5-3638A00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957C8-9C7E-4DFB-B37F-DB3FEA58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032586-DE0A-4A7D-9C7A-55FAFA74B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Modern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theory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(MPT) (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</a:rPr>
              <a:t>Markowitz, 1952)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2DFFCF9-6D28-494A-BF60-85BDC5757F43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8" name="Textplatzhalter 91">
            <a:extLst>
              <a:ext uri="{FF2B5EF4-FFF2-40B4-BE49-F238E27FC236}">
                <a16:creationId xmlns:a16="http://schemas.microsoft.com/office/drawing/2014/main" id="{B2F0FC5E-4EE4-435B-9AEC-E40CFACCEF75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0C9C2BE8-4BA0-41D2-A9D6-7AF41E70572A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1B9C4-8E6C-4466-B032-FEAE33CD98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58588E-9AD7-45A8-8D7E-C44E4CC4ADA5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7D2A36ED-6876-4152-9969-40619169A6D3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7961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4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16921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rbel" panose="020B0503020204020204" pitchFamily="34" charset="0"/>
                <a:cs typeface="Calibri" panose="020F0502020204030204" pitchFamily="34" charset="0"/>
              </a:rPr>
              <a:t>A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dditionally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difficult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3DAC50-5DF9-44C1-B131-5E8BF51E43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93" y="1613893"/>
            <a:ext cx="5197783" cy="37790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9D99784-7143-4987-AED7-E00D87707C8F}"/>
              </a:ext>
            </a:extLst>
          </p:cNvPr>
          <p:cNvSpPr txBox="1"/>
          <p:nvPr/>
        </p:nvSpPr>
        <p:spPr>
          <a:xfrm>
            <a:off x="6096000" y="5673758"/>
            <a:ext cx="580880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3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FAFD65-8A53-4151-81DD-C3BDA99E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8377B-ECCB-4AD4-9CBC-7B1CCFD3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A68557-7CA0-41E2-A2DC-CC8CF9E0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5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528A0E-0A7F-42F2-B9DB-CF7442FFD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steps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calculate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: Focus,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clean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optimize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 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42" name="Tabelle 114">
            <a:extLst>
              <a:ext uri="{FF2B5EF4-FFF2-40B4-BE49-F238E27FC236}">
                <a16:creationId xmlns:a16="http://schemas.microsoft.com/office/drawing/2014/main" id="{0E4919B7-353A-4529-B4E6-8CD947CC6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54589"/>
              </p:ext>
            </p:extLst>
          </p:nvPr>
        </p:nvGraphicFramePr>
        <p:xfrm>
          <a:off x="6858724" y="211238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Focus: 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3" name="Grafik 42">
            <a:extLst>
              <a:ext uri="{FF2B5EF4-FFF2-40B4-BE49-F238E27FC236}">
                <a16:creationId xmlns:a16="http://schemas.microsoft.com/office/drawing/2014/main" id="{7CBE6BA0-2CA7-4070-8D9E-4717FC6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24" y="3142775"/>
            <a:ext cx="261416" cy="288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B72C01D-33CD-45D7-BEE1-E5FEF8C3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24" y="4114446"/>
            <a:ext cx="261416" cy="28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D657B22-2E1E-461B-85AA-DE9DD3CB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24" y="5088351"/>
            <a:ext cx="261416" cy="288000"/>
          </a:xfrm>
          <a:prstGeom prst="rect">
            <a:avLst/>
          </a:prstGeom>
        </p:spPr>
      </p:pic>
      <p:graphicFrame>
        <p:nvGraphicFramePr>
          <p:cNvPr id="46" name="Tabelle 114">
            <a:extLst>
              <a:ext uri="{FF2B5EF4-FFF2-40B4-BE49-F238E27FC236}">
                <a16:creationId xmlns:a16="http://schemas.microsoft.com/office/drawing/2014/main" id="{105863BA-9E4B-4BA3-98DB-52D091E7F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29249"/>
              </p:ext>
            </p:extLst>
          </p:nvPr>
        </p:nvGraphicFramePr>
        <p:xfrm>
          <a:off x="6858724" y="3079694"/>
          <a:ext cx="4623359" cy="972000"/>
        </p:xfrm>
        <a:graphic>
          <a:graphicData uri="http://schemas.openxmlformats.org/drawingml/2006/table">
            <a:tbl>
              <a:tblPr firstRow="1" bandRow="1"/>
              <a:tblGrid>
                <a:gridCol w="4623359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Forecast: 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7" name="Grafik 46">
            <a:extLst>
              <a:ext uri="{FF2B5EF4-FFF2-40B4-BE49-F238E27FC236}">
                <a16:creationId xmlns:a16="http://schemas.microsoft.com/office/drawing/2014/main" id="{F6861A53-1060-43D4-9814-FFC43182D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724" y="2160954"/>
            <a:ext cx="261416" cy="288000"/>
          </a:xfrm>
          <a:prstGeom prst="rect">
            <a:avLst/>
          </a:prstGeom>
        </p:spPr>
      </p:pic>
      <p:graphicFrame>
        <p:nvGraphicFramePr>
          <p:cNvPr id="48" name="Tabelle 47">
            <a:extLst>
              <a:ext uri="{FF2B5EF4-FFF2-40B4-BE49-F238E27FC236}">
                <a16:creationId xmlns:a16="http://schemas.microsoft.com/office/drawing/2014/main" id="{CFC0424C-DEE5-4DAB-8E53-94C0D980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75618"/>
              </p:ext>
            </p:extLst>
          </p:nvPr>
        </p:nvGraphicFramePr>
        <p:xfrm>
          <a:off x="6858724" y="5010528"/>
          <a:ext cx="4831704" cy="1066800"/>
        </p:xfrm>
        <a:graphic>
          <a:graphicData uri="http://schemas.openxmlformats.org/drawingml/2006/table">
            <a:tbl>
              <a:tblPr firstRow="1" bandRow="1"/>
              <a:tblGrid>
                <a:gridCol w="4831704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Optimize: 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AA9E29E2-F697-4494-877F-B8E2F4B0F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72353"/>
              </p:ext>
            </p:extLst>
          </p:nvPr>
        </p:nvGraphicFramePr>
        <p:xfrm>
          <a:off x="6858723" y="4044921"/>
          <a:ext cx="4970601" cy="972000"/>
        </p:xfrm>
        <a:graphic>
          <a:graphicData uri="http://schemas.openxmlformats.org/drawingml/2006/table">
            <a:tbl>
              <a:tblPr firstRow="1" bandRow="1"/>
              <a:tblGrid>
                <a:gridCol w="49706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Clean: 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AED6E2BE-541E-48BF-BFD7-D351E21D0A3F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78624D6-0302-4EB0-8EF7-D288095DB4EC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648FF26-FB18-486D-87CD-B9B1A5AD34A9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A8BD970-C3EF-4090-BC36-21A6D97CE210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7AD4209-6097-4DBF-A16F-37D0B6BB06B2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B3D95A-C18B-4F91-8066-A6F4D002D4CC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AB197A9-84A3-41D1-8260-32BD06D05FC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030BB97-AFEB-4880-BCC5-E42C1E43C8C1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5375867-5735-4FBC-94DB-1882F6C5DC8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244D494-F340-4057-81C8-B8223183DAEB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0" name="Grafik 59" descr="Filter">
            <a:extLst>
              <a:ext uri="{FF2B5EF4-FFF2-40B4-BE49-F238E27FC236}">
                <a16:creationId xmlns:a16="http://schemas.microsoft.com/office/drawing/2014/main" id="{7176FFF3-2A48-4720-A5C7-B52ED888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61" name="Grafik 60" descr="Aufwärtstrend">
            <a:extLst>
              <a:ext uri="{FF2B5EF4-FFF2-40B4-BE49-F238E27FC236}">
                <a16:creationId xmlns:a16="http://schemas.microsoft.com/office/drawing/2014/main" id="{5E5416C4-9009-49AC-94C3-B04938F65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6E1DD7D0-FB9F-4A44-B028-81E7DDA80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63" name="Ellipse 62">
            <a:extLst>
              <a:ext uri="{FF2B5EF4-FFF2-40B4-BE49-F238E27FC236}">
                <a16:creationId xmlns:a16="http://schemas.microsoft.com/office/drawing/2014/main" id="{874313A5-7A6C-4D45-B456-48EBCA1DF0A2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36F7A8-9D47-4DA4-9E0E-1A73447EFD8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99F6140-70E4-4932-9367-94F6A76D8E6A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E1B2251-3A46-4FDC-989D-0050C265709B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7EAF6517-87DB-4804-8DE6-5D2E692B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8F217BF5-997B-42FD-BBD7-A21D1097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69" name="Pfeil: gestreift nach rechts 68">
            <a:extLst>
              <a:ext uri="{FF2B5EF4-FFF2-40B4-BE49-F238E27FC236}">
                <a16:creationId xmlns:a16="http://schemas.microsoft.com/office/drawing/2014/main" id="{85FA4A59-92D8-4A21-BC82-ADAC8CD159E0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Pfeil: gestreift nach rechts 69">
            <a:extLst>
              <a:ext uri="{FF2B5EF4-FFF2-40B4-BE49-F238E27FC236}">
                <a16:creationId xmlns:a16="http://schemas.microsoft.com/office/drawing/2014/main" id="{E239FA2E-7D09-4949-8E0C-F80E85BF989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1" name="Grafik 70" descr="Bleistift">
            <a:extLst>
              <a:ext uri="{FF2B5EF4-FFF2-40B4-BE49-F238E27FC236}">
                <a16:creationId xmlns:a16="http://schemas.microsoft.com/office/drawing/2014/main" id="{91A2CF49-6D44-44FC-94B4-6E827A763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45234FF5-3A76-4250-9274-2FB0775B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E36AB56-4797-49FA-A428-1EC9A419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9D9BBAE1-EF93-45DB-9898-796FE6BEA0D1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12C95E-4FED-4B8D-96AF-B494476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EB1AEF2-250F-4352-8BBF-60721C260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DF3A7-DCA5-42E2-A603-977FA78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F9985-7DE3-4735-A391-86024660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6725C3A-3F6A-4D95-A3D4-91E69E5D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0" y="-96408"/>
            <a:ext cx="10202960" cy="64335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093998-DF10-4832-998E-7D61730F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orbel" panose="020B0503020204020204" pitchFamily="34" charset="0"/>
              </a:rPr>
              <a:t>Literature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3220B-6B71-4E67-80CD-181DFA56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C867D6-1EEF-423E-9634-3088EBE8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Timeline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deep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learning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methods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49C10997-2914-46A5-9371-CC87DCC6A2FF}"/>
              </a:ext>
            </a:extLst>
          </p:cNvPr>
          <p:cNvGrpSpPr/>
          <p:nvPr/>
        </p:nvGrpSpPr>
        <p:grpSpPr>
          <a:xfrm>
            <a:off x="13028791" y="-230338"/>
            <a:ext cx="11907006" cy="7519347"/>
            <a:chOff x="217031" y="-711746"/>
            <a:chExt cx="11907006" cy="7519347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F17746E-0BC5-422F-9646-7DFB95E51798}"/>
                </a:ext>
              </a:extLst>
            </p:cNvPr>
            <p:cNvSpPr txBox="1"/>
            <p:nvPr/>
          </p:nvSpPr>
          <p:spPr>
            <a:xfrm rot="16200000">
              <a:off x="-2067554" y="1572839"/>
              <a:ext cx="4921595" cy="352425"/>
            </a:xfrm>
            <a:prstGeom prst="rect">
              <a:avLst/>
            </a:prstGeom>
          </p:spPr>
          <p:txBody>
            <a:bodyPr wrap="square" rtlCol="0">
              <a:normAutofit/>
            </a:bodyPr>
            <a:lstStyle/>
            <a:p>
              <a:r>
                <a:rPr lang="de-DE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Degree </a:t>
              </a:r>
              <a:r>
                <a:rPr lang="de-DE" sz="16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applicability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BFAF5EF-6412-4E1A-ADB7-2F427C318A7B}"/>
                </a:ext>
              </a:extLst>
            </p:cNvPr>
            <p:cNvGrpSpPr/>
            <p:nvPr/>
          </p:nvGrpSpPr>
          <p:grpSpPr>
            <a:xfrm>
              <a:off x="359362" y="581595"/>
              <a:ext cx="11764675" cy="6226006"/>
              <a:chOff x="359362" y="581595"/>
              <a:chExt cx="11764675" cy="6226006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F4BA1CA6-031A-4330-8C3E-809C83078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279" y="652272"/>
                <a:ext cx="0" cy="4455187"/>
              </a:xfrm>
              <a:prstGeom prst="line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9913356-13DB-4F86-893C-0470C7F7CA7D}"/>
                  </a:ext>
                </a:extLst>
              </p:cNvPr>
              <p:cNvSpPr/>
              <p:nvPr/>
            </p:nvSpPr>
            <p:spPr>
              <a:xfrm>
                <a:off x="9982200" y="581595"/>
                <a:ext cx="21418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  <a:latin typeface="URWPalladioL-Roma"/>
                  </a:rPr>
                  <a:t>Heaton et.al</a:t>
                </a:r>
              </a:p>
              <a:p>
                <a:r>
                  <a:rPr lang="en-US" sz="1200" b="1" dirty="0">
                    <a:solidFill>
                      <a:srgbClr val="000000"/>
                    </a:solidFill>
                    <a:latin typeface="URWPalladioL-Roma"/>
                  </a:rPr>
                  <a:t>(Deep Portfolio)</a:t>
                </a:r>
                <a:endParaRPr lang="en-US" sz="1200" b="1" dirty="0"/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F8ABA559-74F1-4458-8BF2-E26EA7F4F84F}"/>
                  </a:ext>
                </a:extLst>
              </p:cNvPr>
              <p:cNvGrpSpPr/>
              <p:nvPr/>
            </p:nvGrpSpPr>
            <p:grpSpPr>
              <a:xfrm>
                <a:off x="359362" y="1068569"/>
                <a:ext cx="11686826" cy="5739032"/>
                <a:chOff x="359362" y="1068569"/>
                <a:chExt cx="11686826" cy="5739032"/>
              </a:xfrm>
            </p:grpSpPr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C51F424-CDFC-456A-ADD6-18169AE28544}"/>
                    </a:ext>
                  </a:extLst>
                </p:cNvPr>
                <p:cNvSpPr txBox="1"/>
                <p:nvPr/>
              </p:nvSpPr>
              <p:spPr>
                <a:xfrm>
                  <a:off x="8677628" y="1754920"/>
                  <a:ext cx="156471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Ledoit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&amp; Wolf,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2003 (Shrinkage)</a:t>
                  </a:r>
                </a:p>
              </p:txBody>
            </p:sp>
            <p:sp>
              <p:nvSpPr>
                <p:cNvPr id="23" name="Freihandform: Form 22">
                  <a:extLst>
                    <a:ext uri="{FF2B5EF4-FFF2-40B4-BE49-F238E27FC236}">
                      <a16:creationId xmlns:a16="http://schemas.microsoft.com/office/drawing/2014/main" id="{84AA8CD6-BCE5-4026-9E7F-F3807D4F273D}"/>
                    </a:ext>
                  </a:extLst>
                </p:cNvPr>
                <p:cNvSpPr/>
                <p:nvPr/>
              </p:nvSpPr>
              <p:spPr>
                <a:xfrm>
                  <a:off x="3113903" y="1073310"/>
                  <a:ext cx="7697323" cy="4028302"/>
                </a:xfrm>
                <a:custGeom>
                  <a:avLst/>
                  <a:gdLst>
                    <a:gd name="connsiteX0" fmla="*/ 0 w 7697323"/>
                    <a:gd name="connsiteY0" fmla="*/ 4028302 h 4028302"/>
                    <a:gd name="connsiteX1" fmla="*/ 881448 w 7697323"/>
                    <a:gd name="connsiteY1" fmla="*/ 4020065 h 4028302"/>
                    <a:gd name="connsiteX2" fmla="*/ 1210962 w 7697323"/>
                    <a:gd name="connsiteY2" fmla="*/ 3945924 h 4028302"/>
                    <a:gd name="connsiteX3" fmla="*/ 2899719 w 7697323"/>
                    <a:gd name="connsiteY3" fmla="*/ 3575221 h 4028302"/>
                    <a:gd name="connsiteX4" fmla="*/ 4085967 w 7697323"/>
                    <a:gd name="connsiteY4" fmla="*/ 3278659 h 4028302"/>
                    <a:gd name="connsiteX5" fmla="*/ 5041556 w 7697323"/>
                    <a:gd name="connsiteY5" fmla="*/ 2825578 h 4028302"/>
                    <a:gd name="connsiteX6" fmla="*/ 6969211 w 7697323"/>
                    <a:gd name="connsiteY6" fmla="*/ 947351 h 4028302"/>
                    <a:gd name="connsiteX7" fmla="*/ 7587048 w 7697323"/>
                    <a:gd name="connsiteY7" fmla="*/ 222421 h 4028302"/>
                    <a:gd name="connsiteX8" fmla="*/ 7694140 w 7697323"/>
                    <a:gd name="connsiteY8" fmla="*/ 0 h 4028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97323" h="4028302">
                      <a:moveTo>
                        <a:pt x="0" y="4028302"/>
                      </a:moveTo>
                      <a:lnTo>
                        <a:pt x="881448" y="4020065"/>
                      </a:lnTo>
                      <a:cubicBezTo>
                        <a:pt x="1083275" y="4006335"/>
                        <a:pt x="1210962" y="3945924"/>
                        <a:pt x="1210962" y="3945924"/>
                      </a:cubicBezTo>
                      <a:lnTo>
                        <a:pt x="2899719" y="3575221"/>
                      </a:lnTo>
                      <a:cubicBezTo>
                        <a:pt x="3378886" y="3464010"/>
                        <a:pt x="3728994" y="3403599"/>
                        <a:pt x="4085967" y="3278659"/>
                      </a:cubicBezTo>
                      <a:cubicBezTo>
                        <a:pt x="4442940" y="3153719"/>
                        <a:pt x="4561015" y="3214129"/>
                        <a:pt x="5041556" y="2825578"/>
                      </a:cubicBezTo>
                      <a:cubicBezTo>
                        <a:pt x="5522097" y="2437027"/>
                        <a:pt x="6544962" y="1381210"/>
                        <a:pt x="6969211" y="947351"/>
                      </a:cubicBezTo>
                      <a:cubicBezTo>
                        <a:pt x="7393460" y="513492"/>
                        <a:pt x="7466227" y="380313"/>
                        <a:pt x="7587048" y="222421"/>
                      </a:cubicBezTo>
                      <a:cubicBezTo>
                        <a:pt x="7707870" y="64529"/>
                        <a:pt x="7701005" y="32264"/>
                        <a:pt x="7694140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078D8A62-3128-475B-9D90-E330D3D1F4EB}"/>
                    </a:ext>
                  </a:extLst>
                </p:cNvPr>
                <p:cNvSpPr/>
                <p:nvPr/>
              </p:nvSpPr>
              <p:spPr>
                <a:xfrm>
                  <a:off x="4225685" y="5870064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Backpropagation (</a:t>
                  </a: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Werbos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, 1974)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51FE4F2E-2847-4B77-8DB8-1AA1D05BA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1755" y="5054512"/>
                  <a:ext cx="0" cy="129142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r Verbinder 11">
                  <a:extLst>
                    <a:ext uri="{FF2B5EF4-FFF2-40B4-BE49-F238E27FC236}">
                      <a16:creationId xmlns:a16="http://schemas.microsoft.com/office/drawing/2014/main" id="{2B2623EC-D6EF-4299-A38F-90C88F99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5441" y="4655011"/>
                  <a:ext cx="2127" cy="165140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A3E4DD3E-2DB2-471D-93F0-0DBD5E11DBFB}"/>
                    </a:ext>
                  </a:extLst>
                </p:cNvPr>
                <p:cNvSpPr/>
                <p:nvPr/>
              </p:nvSpPr>
              <p:spPr>
                <a:xfrm>
                  <a:off x="5982750" y="5914927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RNN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(Jordan, 1986)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169DD5BE-5011-4B79-80A9-D05DA571C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38149" y="1125310"/>
                  <a:ext cx="5772" cy="27545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500FB7C6-8144-44D5-8225-5ECA422A5FCD}"/>
                    </a:ext>
                  </a:extLst>
                </p:cNvPr>
                <p:cNvSpPr/>
                <p:nvPr/>
              </p:nvSpPr>
              <p:spPr>
                <a:xfrm>
                  <a:off x="8162503" y="1068569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LSTMs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(</a:t>
                  </a:r>
                  <a:r>
                    <a:rPr lang="en-US" sz="1200" b="1" dirty="0" err="1">
                      <a:solidFill>
                        <a:srgbClr val="000000"/>
                      </a:solidFill>
                      <a:latin typeface="URWPalladioL-Roma"/>
                    </a:rPr>
                    <a:t>Hochreiter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, 1997)</a:t>
                  </a:r>
                  <a:endParaRPr lang="en-US" sz="1200" b="1" dirty="0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895597F5-91E5-4FA7-B90C-359D1FB2EC45}"/>
                    </a:ext>
                  </a:extLst>
                </p:cNvPr>
                <p:cNvSpPr/>
                <p:nvPr/>
              </p:nvSpPr>
              <p:spPr>
                <a:xfrm>
                  <a:off x="10073120" y="2581189"/>
                  <a:ext cx="197306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Autoencoder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(Goodfellow et al., 2016)</a:t>
                  </a:r>
                  <a:endParaRPr lang="en-US" sz="1200" b="1" dirty="0"/>
                </a:p>
              </p:txBody>
            </p: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6E0EA381-2684-4292-9FD5-A5787BC3E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6920" y="2028153"/>
                  <a:ext cx="5772" cy="96408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BC3705FF-2583-4F77-8902-B649A828B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0616" y="4394071"/>
                  <a:ext cx="28533" cy="191234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AA212CDA-742B-486E-AD7D-9DF7700184FA}"/>
                    </a:ext>
                  </a:extLst>
                </p:cNvPr>
                <p:cNvSpPr/>
                <p:nvPr/>
              </p:nvSpPr>
              <p:spPr>
                <a:xfrm>
                  <a:off x="7120616" y="5870064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BBT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</a:t>
                  </a: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Werbos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, 1990)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0BEA010-7663-45DD-842E-5175AB775B89}"/>
                    </a:ext>
                  </a:extLst>
                </p:cNvPr>
                <p:cNvSpPr txBox="1"/>
                <p:nvPr/>
              </p:nvSpPr>
              <p:spPr>
                <a:xfrm>
                  <a:off x="359362" y="6345936"/>
                  <a:ext cx="4772891" cy="461665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Timeline of portfolio optimization and deep learning methods</a:t>
                  </a:r>
                </a:p>
                <a:p>
                  <a:pPr algn="l" rtl="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200" b="0" i="0" u="none" baseline="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60D9F189-4486-429E-B5A4-368BF459B07B}"/>
                    </a:ext>
                  </a:extLst>
                </p:cNvPr>
                <p:cNvSpPr/>
                <p:nvPr/>
              </p:nvSpPr>
              <p:spPr>
                <a:xfrm>
                  <a:off x="2305848" y="4096542"/>
                  <a:ext cx="140866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Markowitz, Sharpe (CAPM)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b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</a:b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9539A037-0A76-49BA-BB6A-765B45D28389}"/>
                    </a:ext>
                  </a:extLst>
                </p:cNvPr>
                <p:cNvSpPr/>
                <p:nvPr/>
              </p:nvSpPr>
              <p:spPr>
                <a:xfrm>
                  <a:off x="2135596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1964</a:t>
                  </a:r>
                  <a:endParaRPr lang="en-US" sz="1400" dirty="0"/>
                </a:p>
              </p:txBody>
            </p: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A3AFF6EB-A22E-41D4-BF0D-3E9BAC4E2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1316" y="4184822"/>
                  <a:ext cx="0" cy="922637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B9BFEE0-BFC0-446E-A29D-128C1769F335}"/>
                    </a:ext>
                  </a:extLst>
                </p:cNvPr>
                <p:cNvSpPr/>
                <p:nvPr/>
              </p:nvSpPr>
              <p:spPr>
                <a:xfrm>
                  <a:off x="3895750" y="3745949"/>
                  <a:ext cx="110386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McKibbon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and Rose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(APT)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880E7D60-6AC9-4E62-BD70-E97D6ACE4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1219" y="3847070"/>
                  <a:ext cx="0" cy="126039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49E15100-56FB-424D-9764-0D5052B7D3BA}"/>
                    </a:ext>
                  </a:extLst>
                </p:cNvPr>
                <p:cNvSpPr/>
                <p:nvPr/>
              </p:nvSpPr>
              <p:spPr>
                <a:xfrm>
                  <a:off x="3660751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1973</a:t>
                  </a:r>
                  <a:endParaRPr lang="en-US" sz="1400" dirty="0"/>
                </a:p>
              </p:txBody>
            </p: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96CD1D92-0309-4C67-BD18-543B1BCE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07604" y="2760701"/>
                  <a:ext cx="24518" cy="2389887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A91E0DBF-0162-45C2-869B-DCBA069432E2}"/>
                    </a:ext>
                  </a:extLst>
                </p:cNvPr>
                <p:cNvSpPr/>
                <p:nvPr/>
              </p:nvSpPr>
              <p:spPr>
                <a:xfrm>
                  <a:off x="7158970" y="2736317"/>
                  <a:ext cx="21418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 Black-</a:t>
                  </a:r>
                </a:p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Litterman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2EE67633-03B9-4161-B9CB-C2F671A28BEB}"/>
                    </a:ext>
                  </a:extLst>
                </p:cNvPr>
                <p:cNvSpPr/>
                <p:nvPr/>
              </p:nvSpPr>
              <p:spPr>
                <a:xfrm>
                  <a:off x="7199877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1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991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6913924D-AB42-447A-8692-1DF320145960}"/>
                    </a:ext>
                  </a:extLst>
                </p:cNvPr>
                <p:cNvSpPr/>
                <p:nvPr/>
              </p:nvSpPr>
              <p:spPr>
                <a:xfrm>
                  <a:off x="886890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1952</a:t>
                  </a:r>
                  <a:endParaRPr lang="en-US" sz="1400" dirty="0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6D675D50-715D-4E56-A398-DC66F31C0467}"/>
                    </a:ext>
                  </a:extLst>
                </p:cNvPr>
                <p:cNvSpPr/>
                <p:nvPr/>
              </p:nvSpPr>
              <p:spPr>
                <a:xfrm>
                  <a:off x="886553" y="4343680"/>
                  <a:ext cx="140866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Markowitz</a:t>
                  </a:r>
                  <a:endParaRPr lang="en-US" sz="1200" b="1" dirty="0"/>
                </a:p>
              </p:txBody>
            </p: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FE829D10-36D0-43BC-9FB0-446125CDE450}"/>
                    </a:ext>
                  </a:extLst>
                </p:cNvPr>
                <p:cNvCxnSpPr/>
                <p:nvPr/>
              </p:nvCxnSpPr>
              <p:spPr>
                <a:xfrm flipV="1">
                  <a:off x="912021" y="4461127"/>
                  <a:ext cx="0" cy="64633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9EBEE38-E972-44F9-9D97-D3A6AB693A75}"/>
                    </a:ext>
                  </a:extLst>
                </p:cNvPr>
                <p:cNvSpPr/>
                <p:nvPr/>
              </p:nvSpPr>
              <p:spPr>
                <a:xfrm>
                  <a:off x="9956251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rgbClr val="000000"/>
                      </a:solidFill>
                      <a:latin typeface="URWPalladioL-Roma"/>
                    </a:rPr>
                    <a:t>2016</a:t>
                  </a:r>
                  <a:endParaRPr lang="en-US" sz="1400" dirty="0"/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F2FDF628-D062-426C-AC73-BBDB3C8A3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77628" y="1754920"/>
                  <a:ext cx="16164" cy="333310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4A611B8B-16E8-450F-A00A-00814911FF63}"/>
                    </a:ext>
                  </a:extLst>
                </p:cNvPr>
                <p:cNvSpPr/>
                <p:nvPr/>
              </p:nvSpPr>
              <p:spPr>
                <a:xfrm>
                  <a:off x="8418715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rgbClr val="000000"/>
                      </a:solidFill>
                      <a:latin typeface="URWPalladioL-Roma"/>
                    </a:rPr>
                    <a:t>2002</a:t>
                  </a:r>
                  <a:endParaRPr lang="en-US" sz="1400" dirty="0"/>
                </a:p>
              </p:txBody>
            </p: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559D167A-FB34-42E8-86F2-E74C75100131}"/>
                    </a:ext>
                  </a:extLst>
                </p:cNvPr>
                <p:cNvCxnSpPr/>
                <p:nvPr/>
              </p:nvCxnSpPr>
              <p:spPr>
                <a:xfrm flipV="1">
                  <a:off x="569457" y="2093077"/>
                  <a:ext cx="0" cy="2227831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 Verbindung mit Pfeil 28">
                  <a:extLst>
                    <a:ext uri="{FF2B5EF4-FFF2-40B4-BE49-F238E27FC236}">
                      <a16:creationId xmlns:a16="http://schemas.microsoft.com/office/drawing/2014/main" id="{24BFC3D5-CA12-42C1-8F29-1A8C71248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886" y="5107459"/>
                  <a:ext cx="10791568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6104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e 114">
            <a:extLst>
              <a:ext uri="{FF2B5EF4-FFF2-40B4-BE49-F238E27FC236}">
                <a16:creationId xmlns:a16="http://schemas.microsoft.com/office/drawing/2014/main" id="{128D75B4-44BB-4B2D-BE00-1E54DACA8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06355"/>
              </p:ext>
            </p:extLst>
          </p:nvPr>
        </p:nvGraphicFramePr>
        <p:xfrm>
          <a:off x="446860" y="1961915"/>
          <a:ext cx="2434805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805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Portfolio Optimization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(Markowitz, 1952)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16" name="Tabelle 114">
            <a:extLst>
              <a:ext uri="{FF2B5EF4-FFF2-40B4-BE49-F238E27FC236}">
                <a16:creationId xmlns:a16="http://schemas.microsoft.com/office/drawing/2014/main" id="{3CF3EC3A-89AA-466F-8F1A-3A6EDB810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505192"/>
              </p:ext>
            </p:extLst>
          </p:nvPr>
        </p:nvGraphicFramePr>
        <p:xfrm>
          <a:off x="6313341" y="1961913"/>
          <a:ext cx="2732723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Autoencoders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(Goodfellow et al., 2016 )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CB5FDD2F-E630-4307-B0FF-448F6E81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20" b="15485"/>
          <a:stretch/>
        </p:blipFill>
        <p:spPr>
          <a:xfrm>
            <a:off x="3274786" y="2958493"/>
            <a:ext cx="2679145" cy="200330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9F6112-4E00-4B0E-A1A8-EE999BB5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70" y="3358415"/>
            <a:ext cx="2503821" cy="146009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AA11EF2-117D-45EA-9A02-0542C94F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0" y="3246259"/>
            <a:ext cx="2553706" cy="2679464"/>
          </a:xfrm>
          <a:prstGeom prst="rect">
            <a:avLst/>
          </a:prstGeom>
        </p:spPr>
      </p:pic>
      <p:graphicFrame>
        <p:nvGraphicFramePr>
          <p:cNvPr id="13" name="Tabelle 114">
            <a:extLst>
              <a:ext uri="{FF2B5EF4-FFF2-40B4-BE49-F238E27FC236}">
                <a16:creationId xmlns:a16="http://schemas.microsoft.com/office/drawing/2014/main" id="{4563C4A9-58D8-44CE-9756-18581402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04576"/>
              </p:ext>
            </p:extLst>
          </p:nvPr>
        </p:nvGraphicFramePr>
        <p:xfrm>
          <a:off x="3240957" y="1961914"/>
          <a:ext cx="2732723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LSTMs ( RNNs)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Hochreiter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, 1997)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3B42A81-0642-42DF-B4FC-9F789F2FE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7782696" cy="559399"/>
          </a:xfrm>
        </p:spPr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short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recap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probably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already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know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654B28-D8C9-4089-B796-74C31858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079" y="2807769"/>
            <a:ext cx="2543705" cy="2384290"/>
          </a:xfrm>
          <a:prstGeom prst="rect">
            <a:avLst/>
          </a:prstGeom>
        </p:spPr>
      </p:pic>
      <p:graphicFrame>
        <p:nvGraphicFramePr>
          <p:cNvPr id="15" name="Tabelle 114">
            <a:extLst>
              <a:ext uri="{FF2B5EF4-FFF2-40B4-BE49-F238E27FC236}">
                <a16:creationId xmlns:a16="http://schemas.microsoft.com/office/drawing/2014/main" id="{F97B563B-1E61-4D4D-87D5-1D16D5860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9652"/>
              </p:ext>
            </p:extLst>
          </p:nvPr>
        </p:nvGraphicFramePr>
        <p:xfrm>
          <a:off x="9314545" y="1961913"/>
          <a:ext cx="2732723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Deep Portfolio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(Heaton et. al 2016)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2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Modern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theory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(MPT) (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</a:rPr>
              <a:t>Markowitz, 1952)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645" b="-128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5BBC665-9808-44FC-9434-BA81F84F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1818489"/>
            <a:ext cx="4673944" cy="31159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D488E8-E455-4608-A894-91DDC08C386F}"/>
              </a:ext>
            </a:extLst>
          </p:cNvPr>
          <p:cNvSpPr txBox="1"/>
          <p:nvPr/>
        </p:nvSpPr>
        <p:spPr>
          <a:xfrm>
            <a:off x="6837405" y="5083127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727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</Words>
  <Application>Microsoft Office PowerPoint</Application>
  <PresentationFormat>Breitbild</PresentationFormat>
  <Paragraphs>407</Paragraphs>
  <Slides>36</Slides>
  <Notes>0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Corbel</vt:lpstr>
      <vt:lpstr>Lato Light</vt:lpstr>
      <vt:lpstr>Roboto</vt:lpstr>
      <vt:lpstr>URWPalladioL-Roma</vt:lpstr>
      <vt:lpstr>Motyw pakietu Office</vt:lpstr>
      <vt:lpstr>Stock Price Prediction and Portfolio Optimization Using Recurrent Neural Networks and Autoencoders</vt:lpstr>
      <vt:lpstr>Introduction</vt:lpstr>
      <vt:lpstr>Introduction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Datasets</vt:lpstr>
      <vt:lpstr>Dataset</vt:lpstr>
      <vt:lpstr>Dataset</vt:lpstr>
      <vt:lpstr>PowerPoint-Präsentation</vt:lpstr>
      <vt:lpstr>Focus: Which stocks to analyze?</vt:lpstr>
      <vt:lpstr>Focus: Which stocks to analyze?</vt:lpstr>
      <vt:lpstr>Does forecasting improve the portfolio?</vt:lpstr>
      <vt:lpstr>Forecast: Does forecasting improve the portfolio?</vt:lpstr>
      <vt:lpstr>Does forecasting improve the portfolio?</vt:lpstr>
      <vt:lpstr>Forecast: Does forecasting improve the portfolio?</vt:lpstr>
      <vt:lpstr>Clean: How to improve the risk calculation of a stock?</vt:lpstr>
      <vt:lpstr>Clean: How to improve the risk calculation of a stock?</vt:lpstr>
      <vt:lpstr>Optimize: How to calculate an optimal portfolio? </vt:lpstr>
      <vt:lpstr>How to calculate an optimal portfolio? 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Takeaways</vt:lpstr>
      <vt:lpstr>References</vt:lpstr>
      <vt:lpstr>Q &amp; A</vt:lpstr>
      <vt:lpstr>Literature Review</vt:lpstr>
      <vt:lpstr>Literature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Anna Kocik</dc:creator>
  <cp:lastModifiedBy>Julian Quernheim | BIVAL GmbH</cp:lastModifiedBy>
  <cp:revision>69</cp:revision>
  <dcterms:created xsi:type="dcterms:W3CDTF">2021-03-17T12:57:15Z</dcterms:created>
  <dcterms:modified xsi:type="dcterms:W3CDTF">2021-05-20T12:03:11Z</dcterms:modified>
</cp:coreProperties>
</file>